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45"/>
  </p:notesMasterIdLst>
  <p:sldIdLst>
    <p:sldId id="256" r:id="rId5"/>
    <p:sldId id="301" r:id="rId6"/>
    <p:sldId id="268" r:id="rId7"/>
    <p:sldId id="262" r:id="rId8"/>
    <p:sldId id="331" r:id="rId9"/>
    <p:sldId id="260" r:id="rId10"/>
    <p:sldId id="332" r:id="rId11"/>
    <p:sldId id="298" r:id="rId12"/>
    <p:sldId id="310" r:id="rId13"/>
    <p:sldId id="312" r:id="rId14"/>
    <p:sldId id="311" r:id="rId15"/>
    <p:sldId id="313" r:id="rId16"/>
    <p:sldId id="314" r:id="rId17"/>
    <p:sldId id="315" r:id="rId18"/>
    <p:sldId id="270" r:id="rId19"/>
    <p:sldId id="287" r:id="rId20"/>
    <p:sldId id="302" r:id="rId21"/>
    <p:sldId id="271" r:id="rId22"/>
    <p:sldId id="303" r:id="rId23"/>
    <p:sldId id="306" r:id="rId24"/>
    <p:sldId id="305" r:id="rId25"/>
    <p:sldId id="308" r:id="rId26"/>
    <p:sldId id="300" r:id="rId27"/>
    <p:sldId id="289" r:id="rId28"/>
    <p:sldId id="316" r:id="rId29"/>
    <p:sldId id="317" r:id="rId30"/>
    <p:sldId id="319" r:id="rId31"/>
    <p:sldId id="320" r:id="rId32"/>
    <p:sldId id="321" r:id="rId33"/>
    <p:sldId id="318" r:id="rId34"/>
    <p:sldId id="322" r:id="rId35"/>
    <p:sldId id="333" r:id="rId36"/>
    <p:sldId id="324" r:id="rId37"/>
    <p:sldId id="327" r:id="rId38"/>
    <p:sldId id="328" r:id="rId39"/>
    <p:sldId id="325" r:id="rId40"/>
    <p:sldId id="329" r:id="rId41"/>
    <p:sldId id="330" r:id="rId42"/>
    <p:sldId id="334" r:id="rId43"/>
    <p:sldId id="278" r:id="rId4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C4D77C-55AA-4300-865F-48275328ED64}" v="1" dt="2026-03-16T05:47:07.7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6318" autoAdjust="0"/>
  </p:normalViewPr>
  <p:slideViewPr>
    <p:cSldViewPr>
      <p:cViewPr varScale="1">
        <p:scale>
          <a:sx n="107" d="100"/>
          <a:sy n="107" d="100"/>
        </p:scale>
        <p:origin x="97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modSld">
      <pc:chgData name="young yoon" userId="91498ed6ae028579" providerId="LiveId" clId="{9C0A59D4-9A4E-4869-A37E-C7E1C3EAE03D}" dt="2026-03-16T05:47:07.789" v="352"/>
      <pc:docMkLst>
        <pc:docMk/>
      </pc:docMkLst>
      <pc:sldChg chg="modSp mod">
        <pc:chgData name="young yoon" userId="91498ed6ae028579" providerId="LiveId" clId="{9C0A59D4-9A4E-4869-A37E-C7E1C3EAE03D}" dt="2025-12-16T06:21:41.163" v="43" actId="1037"/>
        <pc:sldMkLst>
          <pc:docMk/>
          <pc:sldMk cId="0" sldId="260"/>
        </pc:sldMkLst>
      </pc:sldChg>
      <pc:sldChg chg="modSp mod">
        <pc:chgData name="young yoon" userId="91498ed6ae028579" providerId="LiveId" clId="{9C0A59D4-9A4E-4869-A37E-C7E1C3EAE03D}" dt="2025-12-16T06:23:06.331" v="50" actId="1076"/>
        <pc:sldMkLst>
          <pc:docMk/>
          <pc:sldMk cId="3324616236" sldId="287"/>
        </pc:sldMkLst>
      </pc:sldChg>
      <pc:sldChg chg="modSp mod">
        <pc:chgData name="young yoon" userId="91498ed6ae028579" providerId="LiveId" clId="{9C0A59D4-9A4E-4869-A37E-C7E1C3EAE03D}" dt="2026-01-30T05:47:36.582" v="247" actId="6549"/>
        <pc:sldMkLst>
          <pc:docMk/>
          <pc:sldMk cId="2459909368" sldId="289"/>
        </pc:sldMkLst>
      </pc:sldChg>
      <pc:sldChg chg="modSp mod">
        <pc:chgData name="young yoon" userId="91498ed6ae028579" providerId="LiveId" clId="{9C0A59D4-9A4E-4869-A37E-C7E1C3EAE03D}" dt="2026-01-30T05:47:32.217" v="245" actId="6549"/>
        <pc:sldMkLst>
          <pc:docMk/>
          <pc:sldMk cId="4282749799" sldId="300"/>
        </pc:sldMkLst>
      </pc:sldChg>
      <pc:sldChg chg="modSp">
        <pc:chgData name="young yoon" userId="91498ed6ae028579" providerId="LiveId" clId="{9C0A59D4-9A4E-4869-A37E-C7E1C3EAE03D}" dt="2025-12-16T06:23:15.144" v="51" actId="113"/>
        <pc:sldMkLst>
          <pc:docMk/>
          <pc:sldMk cId="4029392450" sldId="302"/>
        </pc:sldMkLst>
      </pc:sldChg>
      <pc:sldChg chg="modSp mod">
        <pc:chgData name="young yoon" userId="91498ed6ae028579" providerId="LiveId" clId="{9C0A59D4-9A4E-4869-A37E-C7E1C3EAE03D}" dt="2025-12-16T06:21:33.433" v="39" actId="14100"/>
        <pc:sldMkLst>
          <pc:docMk/>
          <pc:sldMk cId="3976310292" sldId="310"/>
        </pc:sldMkLst>
      </pc:sldChg>
      <pc:sldChg chg="modSp mod">
        <pc:chgData name="young yoon" userId="91498ed6ae028579" providerId="LiveId" clId="{9C0A59D4-9A4E-4869-A37E-C7E1C3EAE03D}" dt="2025-12-16T06:21:49.484" v="47" actId="1037"/>
        <pc:sldMkLst>
          <pc:docMk/>
          <pc:sldMk cId="2445212192" sldId="313"/>
        </pc:sldMkLst>
      </pc:sldChg>
      <pc:sldChg chg="modSp mod">
        <pc:chgData name="young yoon" userId="91498ed6ae028579" providerId="LiveId" clId="{9C0A59D4-9A4E-4869-A37E-C7E1C3EAE03D}" dt="2026-01-30T05:49:01.013" v="255" actId="1036"/>
        <pc:sldMkLst>
          <pc:docMk/>
          <pc:sldMk cId="1053925973" sldId="316"/>
        </pc:sldMkLst>
      </pc:sldChg>
      <pc:sldChg chg="modSp">
        <pc:chgData name="young yoon" userId="91498ed6ae028579" providerId="LiveId" clId="{9C0A59D4-9A4E-4869-A37E-C7E1C3EAE03D}" dt="2026-01-30T05:54:30.885" v="283" actId="1037"/>
        <pc:sldMkLst>
          <pc:docMk/>
          <pc:sldMk cId="279435433" sldId="317"/>
        </pc:sldMkLst>
      </pc:sldChg>
      <pc:sldChg chg="modSp mod">
        <pc:chgData name="young yoon" userId="91498ed6ae028579" providerId="LiveId" clId="{9C0A59D4-9A4E-4869-A37E-C7E1C3EAE03D}" dt="2026-01-30T08:38:13.723" v="351" actId="6549"/>
        <pc:sldMkLst>
          <pc:docMk/>
          <pc:sldMk cId="456865520" sldId="318"/>
        </pc:sldMkLst>
      </pc:sldChg>
      <pc:sldChg chg="modSp mod">
        <pc:chgData name="young yoon" userId="91498ed6ae028579" providerId="LiveId" clId="{9C0A59D4-9A4E-4869-A37E-C7E1C3EAE03D}" dt="2026-01-30T05:54:38.826" v="284" actId="1036"/>
        <pc:sldMkLst>
          <pc:docMk/>
          <pc:sldMk cId="3273000829" sldId="319"/>
        </pc:sldMkLst>
      </pc:sldChg>
      <pc:sldChg chg="modSp mod">
        <pc:chgData name="young yoon" userId="91498ed6ae028579" providerId="LiveId" clId="{9C0A59D4-9A4E-4869-A37E-C7E1C3EAE03D}" dt="2026-01-30T08:17:17.019" v="340" actId="1038"/>
        <pc:sldMkLst>
          <pc:docMk/>
          <pc:sldMk cId="1336968555" sldId="324"/>
        </pc:sldMkLst>
      </pc:sldChg>
      <pc:sldChg chg="modSp mod">
        <pc:chgData name="young yoon" userId="91498ed6ae028579" providerId="LiveId" clId="{9C0A59D4-9A4E-4869-A37E-C7E1C3EAE03D}" dt="2026-01-30T08:22:34.938" v="347" actId="14100"/>
        <pc:sldMkLst>
          <pc:docMk/>
          <pc:sldMk cId="805262062" sldId="325"/>
        </pc:sldMkLst>
      </pc:sldChg>
      <pc:sldChg chg="modSp">
        <pc:chgData name="young yoon" userId="91498ed6ae028579" providerId="LiveId" clId="{9C0A59D4-9A4E-4869-A37E-C7E1C3EAE03D}" dt="2025-12-15T07:57:22.554" v="22" actId="20577"/>
        <pc:sldMkLst>
          <pc:docMk/>
          <pc:sldMk cId="506322960" sldId="330"/>
        </pc:sldMkLst>
      </pc:sldChg>
      <pc:sldChg chg="modSp">
        <pc:chgData name="young yoon" userId="91498ed6ae028579" providerId="LiveId" clId="{9C0A59D4-9A4E-4869-A37E-C7E1C3EAE03D}" dt="2026-03-16T05:47:07.789" v="352"/>
        <pc:sldMkLst>
          <pc:docMk/>
          <pc:sldMk cId="342537284" sldId="332"/>
        </pc:sldMkLst>
        <pc:picChg chg="mod">
          <ac:chgData name="young yoon" userId="91498ed6ae028579" providerId="LiveId" clId="{9C0A59D4-9A4E-4869-A37E-C7E1C3EAE03D}" dt="2026-03-16T05:47:07.789" v="352"/>
          <ac:picMkLst>
            <pc:docMk/>
            <pc:sldMk cId="342537284" sldId="332"/>
            <ac:picMk id="10" creationId="{3B71ABC1-20E5-45FF-AA5D-ACC033715B0E}"/>
          </ac:picMkLst>
        </pc:picChg>
      </pc:sldChg>
      <pc:sldChg chg="addSp delSp modSp mod">
        <pc:chgData name="young yoon" userId="91498ed6ae028579" providerId="LiveId" clId="{9C0A59D4-9A4E-4869-A37E-C7E1C3EAE03D}" dt="2025-12-15T08:16:42.386" v="28" actId="255"/>
        <pc:sldMkLst>
          <pc:docMk/>
          <pc:sldMk cId="1086953393" sldId="33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94EE1-DD68-99CA-A3DE-E1C5B05FD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731C266-695B-FC36-F19F-A50BD36EC7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7D2FCF4-69EE-B689-0DFE-9EB834C7EA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254710-9834-657C-367C-E286304C0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53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C10A9-E59F-7B04-40B9-34C8C49D4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632EE0-B8F1-D64B-0204-21E8B056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6D709D-4EED-E228-84B6-84876A157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CB47C-D01D-C77F-29C9-D02B6FE3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85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8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48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8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5451E-80C6-11B6-DD3B-E10745E2B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2A269D8-41F7-4C91-660C-D2D9F8F93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CEB8C0D-BABF-E60E-B9F8-856F1358B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6400DAC-C16C-34DE-AD50-3813679BBB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91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861C3-1A25-2946-9816-0F524F527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0869826-C2DC-ADA5-4C75-9DD07FBF61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D384C01-4CAE-3B94-52AC-BF16049772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79B6E1B-E530-45F4-F3B5-D64C37B96F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03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58DBF-0F53-0427-37B5-09B1C0C70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15667EF-2344-9867-69E9-C217D7447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865CF58-4D08-D711-5C7E-188F323A49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D1EC1A-D264-F0A6-42B6-75F110E70D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613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5791E-BD69-46F7-027E-41454090A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169B852-08F1-4BD7-DE63-7EEEE51817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6745D17-CA8F-9E4B-DF38-F0A27266BC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8A68946-C417-4248-8026-64FB68A96C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2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3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eer.go.k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hyperlink" Target="https://www.career.go.kr/cloud/w/inspect/holland/intro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eer.go.k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hyperlink" Target="https://www.career.go.kr/cloud/w/inspect/vocation/intro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Udgya8Uc8j8" TargetMode="External"/><Relationship Id="rId13" Type="http://schemas.openxmlformats.org/officeDocument/2006/relationships/hyperlink" Target="https://youtu.be/Cf_E5zaTIYI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www.youtube.com/watch?v=VYjw30wTUfE" TargetMode="External"/><Relationship Id="rId12" Type="http://schemas.openxmlformats.org/officeDocument/2006/relationships/hyperlink" Target="https://youtu.be/ufj_QlBjKMY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V5gSbTq6HaU" TargetMode="External"/><Relationship Id="rId11" Type="http://schemas.openxmlformats.org/officeDocument/2006/relationships/hyperlink" Target="https://youtu.be/iyKSe5HSA8M" TargetMode="External"/><Relationship Id="rId5" Type="http://schemas.openxmlformats.org/officeDocument/2006/relationships/hyperlink" Target="https://vimeo.com/user29181526/review/1058096155/5654478f55" TargetMode="External"/><Relationship Id="rId10" Type="http://schemas.openxmlformats.org/officeDocument/2006/relationships/hyperlink" Target="https://youtu.be/eKJVmwTETMo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youtu.be/H_5bchI2v4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hyperlink" Target="https://vimeo.com/user29181526/review/1058096155/5654478f55" TargetMode="Externa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hyperlink" Target="https://www.youtube.com/watch?v=Cf_E5zaTIY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직업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3C84F-7146-96B4-FCEA-3BCAFE541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7E4222-34C5-980F-21B9-44AF21A550F4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AC3E42D-11BF-99BE-9CF0-766A68D6BE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23D5A73-F639-EEC1-2BCE-B46CB062396B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70487C-8F98-DCF9-DF7E-4AAA7A08718E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22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BA70C7-97D6-4010-093A-600697A0BADF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홀랜드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흥미 유형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2BD8C40-FEAF-58CF-FF40-83602A8C1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28" y="1256918"/>
            <a:ext cx="8495065" cy="4677818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86A08A-69BF-D31D-EA02-07C7BDC950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7899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AC4CC-4BC9-7E8E-A98F-9C1716077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3C6E0B-345D-2900-A003-D5C18C9B0CD9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C143D61-11CC-5A4C-E286-8D3A7529E1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B276FFA4-5C89-89F4-A44E-F9C52D26A72A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D99568-01D0-6D1F-06CE-D6EDB199E72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22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E3824E-C10C-F5E0-CCCE-D53FC60F1AE8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홀랜드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흥미 유형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888BAD4-AE68-70B9-05A7-AB1AC836C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28" y="1742167"/>
            <a:ext cx="8419156" cy="425882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37B82C6-E2C9-8136-259F-315BFF8C8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28" y="1218252"/>
            <a:ext cx="8331652" cy="483383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649DED-7ED7-8F3C-A1B7-E40C75BD15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2011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D5A90-DBA1-6134-D835-477EC0091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81416-3231-CE79-DC96-837A02D38EE5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37F4222-9EA6-CBC9-D1DB-1B0D19EE3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FEE9B35-BA36-00F8-6F35-4F4FEE8A0B73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D40917-11EC-A175-70AC-D6BD50CE049B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9EE1F6-934A-FB27-00A2-BA71CC775BA5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적성 유형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7D51ACF-D270-953A-3246-33765061CC2D}"/>
              </a:ext>
            </a:extLst>
          </p:cNvPr>
          <p:cNvSpPr txBox="1">
            <a:spLocks/>
          </p:cNvSpPr>
          <p:nvPr/>
        </p:nvSpPr>
        <p:spPr bwMode="auto">
          <a:xfrm>
            <a:off x="755576" y="1185579"/>
            <a:ext cx="8208912" cy="31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  </a:t>
            </a: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직업 적성 </a:t>
            </a:r>
            <a:endParaRPr lang="en-US" altLang="ko-KR" sz="2800" b="1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특정 영역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(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학업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업무 등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)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에서 능력을 발휘하는 </a:t>
            </a:r>
            <a:endParaRPr lang="en-US" altLang="ko-KR" sz="2800" spc="-20" dirty="0">
              <a:latin typeface="+mn-ea"/>
              <a:ea typeface="문체부 제목 돋음체" panose="020B0609000101010101" pitchFamily="49" charset="-127"/>
            </a:endParaRPr>
          </a:p>
          <a:p>
            <a:pPr marL="357188" indent="0" algn="just">
              <a:lnSpc>
                <a:spcPct val="130000"/>
              </a:lnSpc>
              <a:buNone/>
            </a:pP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잠재적인 가능성</a:t>
            </a:r>
            <a:endParaRPr lang="en-US" altLang="ko-KR" sz="2800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11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가지 유형이 있다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.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  </a:t>
            </a:r>
            <a:endParaRPr lang="en-US" altLang="ko-KR" sz="2800" b="1" spc="-2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CAC69A2-6C61-EF87-B88A-6A59E5D3FD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1219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7139E-1D5B-0E2C-6CFC-27FFE4EEB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B2BD2E-BC46-EFB5-4372-F6A6FD197E54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77F278C-4937-7C39-DFBC-C8F49F6290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84ECCF1-65AB-3800-6428-59561170AF13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703472-B19A-B7F8-48E7-42C55C2344F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FB164-1DB3-FA4B-488B-BFA699742546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적성 유형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D55FD8E-B1CA-44D6-EBE6-2EF7F03DD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06" y="1272406"/>
            <a:ext cx="8277663" cy="4844358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97A513-8988-17F7-E248-A2F8405145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8104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FBBDB-293C-F7D4-9F42-24DCB2E04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733EF-804F-7451-BCC5-690862E616B4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35B86-E75C-38C9-CE67-EDB8E43520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9776449-2879-82DC-767C-FC798D90BA79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9FEF5-34FB-6381-8B23-555675B7AA32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B5A0B7-AA32-3239-7C12-0D34B9EE3677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 적성 유형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9C14D9D-77C0-E202-A534-150A44F4E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909" y="1853751"/>
            <a:ext cx="8240942" cy="366348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EE2937E-BAFE-8C05-3956-F90CC14767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385" y="1215492"/>
            <a:ext cx="8161465" cy="50334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3C053E-A7E6-3FA8-F592-792787C29A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8689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25770" y="894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972955" y="875883"/>
            <a:ext cx="7271453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ko-KR" altLang="en-US" sz="2000" b="1" spc="-20" dirty="0">
                <a:latin typeface="+mn-ea"/>
              </a:rPr>
              <a:t>동사 카드를 자른다</a:t>
            </a:r>
            <a:r>
              <a:rPr lang="en-US" altLang="ko-KR" sz="2000" spc="-20" dirty="0">
                <a:latin typeface="+mn-ea"/>
              </a:rPr>
              <a:t>(</a:t>
            </a:r>
            <a:r>
              <a:rPr lang="ko-KR" altLang="en-US" sz="2000" spc="-20" dirty="0">
                <a:latin typeface="+mn-ea"/>
              </a:rPr>
              <a:t>교과서 맨 뒤 활동지 부록을 이용한다</a:t>
            </a:r>
            <a:r>
              <a:rPr lang="en-US" altLang="ko-KR" sz="2000" b="1" spc="-20" dirty="0">
                <a:latin typeface="+mn-ea"/>
              </a:rPr>
              <a:t>).</a:t>
            </a:r>
            <a:endParaRPr lang="en-US" altLang="ko-KR" sz="16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45518" y="1601530"/>
            <a:ext cx="8235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  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2000" b="1" spc="-150" dirty="0">
                <a:latin typeface="+mn-ea"/>
              </a:rPr>
              <a:t>나에게 해당하는 동사 카드를 내용에 따라 </a:t>
            </a:r>
            <a:r>
              <a:rPr lang="en-US" altLang="ko-KR" sz="2000" b="1" spc="-150" dirty="0">
                <a:latin typeface="+mn-ea"/>
              </a:rPr>
              <a:t>4</a:t>
            </a:r>
            <a:r>
              <a:rPr lang="ko-KR" altLang="en-US" sz="2000" b="1" spc="-150" dirty="0">
                <a:latin typeface="+mn-ea"/>
              </a:rPr>
              <a:t>개의 면에 분류하여 붙여 보자</a:t>
            </a:r>
            <a:r>
              <a:rPr lang="en-US" altLang="ko-KR" sz="2000" b="1" spc="-15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24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553512" y="1666649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39EFEEB-E406-5DFC-D44D-E92F83407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59" y="2107772"/>
            <a:ext cx="6595132" cy="422258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4EFDEB02-6F85-42B0-C327-506B4E04E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3581" y="4396386"/>
            <a:ext cx="1224136" cy="2220374"/>
          </a:xfrm>
          <a:prstGeom prst="rect">
            <a:avLst/>
          </a:prstGeom>
        </p:spPr>
      </p:pic>
      <p:sp>
        <p:nvSpPr>
          <p:cNvPr id="20" name="별: 꼭짓점 5개 19">
            <a:extLst>
              <a:ext uri="{FF2B5EF4-FFF2-40B4-BE49-F238E27FC236}">
                <a16:creationId xmlns:a16="http://schemas.microsoft.com/office/drawing/2014/main" id="{0E5CCDB0-AEEE-1BCB-DB3D-BD7A1F9D4570}"/>
              </a:ext>
            </a:extLst>
          </p:cNvPr>
          <p:cNvSpPr/>
          <p:nvPr/>
        </p:nvSpPr>
        <p:spPr bwMode="auto">
          <a:xfrm>
            <a:off x="669826" y="1000317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D2D10-FEDF-B9F5-6BD4-E1856FDE4D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95D4A2E-0DBF-A238-CDFA-3967ED7271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114" y="2751036"/>
            <a:ext cx="2378613" cy="137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91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8965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유형별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색깔별</a:t>
            </a:r>
            <a:r>
              <a:rPr lang="en-US" altLang="ko-KR" sz="2000" b="1" spc="-20" dirty="0">
                <a:latin typeface="+mn-ea"/>
              </a:rPr>
              <a:t>)</a:t>
            </a:r>
            <a:r>
              <a:rPr lang="ko-KR" altLang="en-US" sz="2000" b="1" spc="-20" dirty="0">
                <a:latin typeface="+mn-ea"/>
              </a:rPr>
              <a:t>로 숫자를 적고 나의 흥미 유형을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24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092280" y="1472129"/>
            <a:ext cx="785827" cy="400110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78160C1-5FDD-602B-34D5-8414AF5D4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29" y="2343891"/>
            <a:ext cx="7316221" cy="142894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BA7A5D-C407-52BA-3919-CDB3FE2C1D61}"/>
              </a:ext>
            </a:extLst>
          </p:cNvPr>
          <p:cNvSpPr txBox="1"/>
          <p:nvPr/>
        </p:nvSpPr>
        <p:spPr>
          <a:xfrm>
            <a:off x="3605673" y="4760475"/>
            <a:ext cx="446449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     </a:t>
            </a:r>
            <a:r>
              <a:rPr lang="ko-KR" altLang="en-US" dirty="0">
                <a:solidFill>
                  <a:srgbClr val="FF0000"/>
                </a:solidFill>
              </a:rPr>
              <a:t>예술형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26AAEBF-0F9C-FD2A-597D-3A5CAEBC3ECF}"/>
              </a:ext>
            </a:extLst>
          </p:cNvPr>
          <p:cNvSpPr txBox="1">
            <a:spLocks/>
          </p:cNvSpPr>
          <p:nvPr/>
        </p:nvSpPr>
        <p:spPr bwMode="auto">
          <a:xfrm>
            <a:off x="1197074" y="4919792"/>
            <a:ext cx="22853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u="sng" spc="-20" dirty="0">
                <a:latin typeface="+mn-ea"/>
              </a:rPr>
              <a:t> 나의 흥미 유형</a:t>
            </a:r>
            <a:r>
              <a:rPr lang="en-US" altLang="ko-KR" sz="2000" b="1" u="sng" spc="-20" dirty="0">
                <a:latin typeface="+mn-ea"/>
              </a:rPr>
              <a:t>  </a:t>
            </a:r>
          </a:p>
        </p:txBody>
      </p:sp>
      <p:sp>
        <p:nvSpPr>
          <p:cNvPr id="18" name="모서리가 둥근 직사각형 28">
            <a:extLst>
              <a:ext uri="{FF2B5EF4-FFF2-40B4-BE49-F238E27FC236}">
                <a16:creationId xmlns:a16="http://schemas.microsoft.com/office/drawing/2014/main" id="{0150AD61-A026-2DDE-7A60-123028CF8649}"/>
              </a:ext>
            </a:extLst>
          </p:cNvPr>
          <p:cNvSpPr/>
          <p:nvPr/>
        </p:nvSpPr>
        <p:spPr bwMode="auto">
          <a:xfrm>
            <a:off x="7092280" y="408396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B281BC5E-00C8-F526-A956-619359666F0E}"/>
              </a:ext>
            </a:extLst>
          </p:cNvPr>
          <p:cNvSpPr txBox="1">
            <a:spLocks/>
          </p:cNvSpPr>
          <p:nvPr/>
        </p:nvSpPr>
        <p:spPr bwMode="auto">
          <a:xfrm>
            <a:off x="2339752" y="2708920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6E913A1-9A23-F47A-01C0-3F1E32B410D6}"/>
              </a:ext>
            </a:extLst>
          </p:cNvPr>
          <p:cNvSpPr txBox="1">
            <a:spLocks/>
          </p:cNvSpPr>
          <p:nvPr/>
        </p:nvSpPr>
        <p:spPr bwMode="auto">
          <a:xfrm>
            <a:off x="3408449" y="2682103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84D1EF8-29A6-C5AA-CE3B-655759AACB0F}"/>
              </a:ext>
            </a:extLst>
          </p:cNvPr>
          <p:cNvSpPr txBox="1">
            <a:spLocks/>
          </p:cNvSpPr>
          <p:nvPr/>
        </p:nvSpPr>
        <p:spPr bwMode="auto">
          <a:xfrm>
            <a:off x="4477146" y="2665802"/>
            <a:ext cx="492362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C7DAB91-0B8D-C632-6D3D-6EC3A8ED42AE}"/>
              </a:ext>
            </a:extLst>
          </p:cNvPr>
          <p:cNvSpPr txBox="1">
            <a:spLocks/>
          </p:cNvSpPr>
          <p:nvPr/>
        </p:nvSpPr>
        <p:spPr bwMode="auto">
          <a:xfrm>
            <a:off x="5565185" y="2671366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3611D4B4-E338-9277-5E70-81399C15FBA2}"/>
              </a:ext>
            </a:extLst>
          </p:cNvPr>
          <p:cNvSpPr txBox="1">
            <a:spLocks/>
          </p:cNvSpPr>
          <p:nvPr/>
        </p:nvSpPr>
        <p:spPr bwMode="auto">
          <a:xfrm>
            <a:off x="6592910" y="2665801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F0F2303E-2A9D-9F04-C857-5B2A2FDD792A}"/>
              </a:ext>
            </a:extLst>
          </p:cNvPr>
          <p:cNvSpPr txBox="1">
            <a:spLocks/>
          </p:cNvSpPr>
          <p:nvPr/>
        </p:nvSpPr>
        <p:spPr bwMode="auto">
          <a:xfrm>
            <a:off x="7653487" y="2658415"/>
            <a:ext cx="432048" cy="45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FF17DBC-EF4D-3FB4-F924-594E1A58E2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162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8965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39624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동사 카드로 나의 흥미와 적성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43607" y="1003375"/>
            <a:ext cx="75890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자신이 좋아하면서 잘할 수 있는 동사 </a:t>
            </a:r>
            <a:r>
              <a:rPr lang="en-US" altLang="ko-KR" sz="2000" b="1" spc="-20" dirty="0">
                <a:latin typeface="+mn-ea"/>
              </a:rPr>
              <a:t>3</a:t>
            </a:r>
            <a:r>
              <a:rPr lang="ko-KR" altLang="en-US" sz="2000" b="1" spc="-20" dirty="0">
                <a:latin typeface="+mn-ea"/>
              </a:rPr>
              <a:t>가지와 그 동사와 관련해서 할 수 있는 일</a:t>
            </a:r>
            <a:r>
              <a:rPr lang="en-US" altLang="ko-KR" sz="2000" b="1" spc="-20" dirty="0">
                <a:latin typeface="+mn-ea"/>
              </a:rPr>
              <a:t>(</a:t>
            </a:r>
            <a:r>
              <a:rPr lang="ko-KR" altLang="en-US" sz="2000" b="1" spc="-20" dirty="0">
                <a:latin typeface="+mn-ea"/>
              </a:rPr>
              <a:t>직업</a:t>
            </a:r>
            <a:r>
              <a:rPr lang="en-US" altLang="ko-KR" sz="2000" b="1" spc="-20" dirty="0">
                <a:latin typeface="+mn-ea"/>
              </a:rPr>
              <a:t>)</a:t>
            </a:r>
            <a:r>
              <a:rPr lang="ko-KR" altLang="en-US" sz="2000" b="1" spc="-20" dirty="0">
                <a:latin typeface="+mn-ea"/>
              </a:rPr>
              <a:t>을 적어 보자</a:t>
            </a:r>
            <a:r>
              <a:rPr lang="en-US" altLang="ko-KR" sz="2000" b="1" spc="-20" dirty="0">
                <a:latin typeface="+mn-ea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24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669260-8780-9737-6FC8-B6885CC9145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A8ADF89C-8F11-E226-DB68-392E33DECEB5}"/>
              </a:ext>
            </a:extLst>
          </p:cNvPr>
          <p:cNvSpPr/>
          <p:nvPr/>
        </p:nvSpPr>
        <p:spPr bwMode="auto">
          <a:xfrm>
            <a:off x="7740353" y="164757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AB5A599-2763-85B8-3230-1B5FDF1EF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991279"/>
              </p:ext>
            </p:extLst>
          </p:nvPr>
        </p:nvGraphicFramePr>
        <p:xfrm>
          <a:off x="937172" y="2362088"/>
          <a:ext cx="7589007" cy="2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5223">
                  <a:extLst>
                    <a:ext uri="{9D8B030D-6E8A-4147-A177-3AD203B41FA5}">
                      <a16:colId xmlns:a16="http://schemas.microsoft.com/office/drawing/2014/main" val="374629147"/>
                    </a:ext>
                  </a:extLst>
                </a:gridCol>
                <a:gridCol w="4833784">
                  <a:extLst>
                    <a:ext uri="{9D8B030D-6E8A-4147-A177-3AD203B41FA5}">
                      <a16:colId xmlns:a16="http://schemas.microsoft.com/office/drawing/2014/main" val="2421227756"/>
                    </a:ext>
                  </a:extLst>
                </a:gridCol>
              </a:tblGrid>
              <a:tr h="634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좋아하면서 </a:t>
                      </a:r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잘할 수 있는 동사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관련 직업이나 할 수 있는 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0595267"/>
                  </a:ext>
                </a:extLst>
              </a:tr>
              <a:tr h="1573280">
                <a:tc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60882"/>
                  </a:ext>
                </a:extLst>
              </a:tr>
            </a:tbl>
          </a:graphicData>
        </a:graphic>
      </p:graphicFrame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559C2662-A01B-FDB1-AC3F-F8329D421C46}"/>
              </a:ext>
            </a:extLst>
          </p:cNvPr>
          <p:cNvSpPr txBox="1">
            <a:spLocks/>
          </p:cNvSpPr>
          <p:nvPr/>
        </p:nvSpPr>
        <p:spPr bwMode="auto">
          <a:xfrm>
            <a:off x="1331640" y="3056852"/>
            <a:ext cx="1800200" cy="41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sz="1600" dirty="0"/>
              <a:t>동식물 기르기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4B736AE-12EE-56E8-9A2F-28379D341025}"/>
              </a:ext>
            </a:extLst>
          </p:cNvPr>
          <p:cNvSpPr txBox="1">
            <a:spLocks/>
          </p:cNvSpPr>
          <p:nvPr/>
        </p:nvSpPr>
        <p:spPr bwMode="auto">
          <a:xfrm>
            <a:off x="3834584" y="3056852"/>
            <a:ext cx="45522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1600" dirty="0"/>
              <a:t>강아지를 좋아해서 애견 미용사나 동물 조련사가 되고 싶다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pic>
        <p:nvPicPr>
          <p:cNvPr id="14" name="그림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1C452D-C960-6E17-9A6D-5E2119D2E9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9AE2528-670F-42DE-EFA8-3DF58AA0BC62}"/>
              </a:ext>
            </a:extLst>
          </p:cNvPr>
          <p:cNvSpPr txBox="1">
            <a:spLocks/>
          </p:cNvSpPr>
          <p:nvPr/>
        </p:nvSpPr>
        <p:spPr bwMode="auto">
          <a:xfrm>
            <a:off x="1331640" y="3510951"/>
            <a:ext cx="1800200" cy="4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가르치기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D6DF9B3-BAB2-A2B3-DBFE-0B23254E579F}"/>
              </a:ext>
            </a:extLst>
          </p:cNvPr>
          <p:cNvSpPr txBox="1">
            <a:spLocks/>
          </p:cNvSpPr>
          <p:nvPr/>
        </p:nvSpPr>
        <p:spPr bwMode="auto">
          <a:xfrm>
            <a:off x="3923929" y="3715581"/>
            <a:ext cx="3816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>
                <a:solidFill>
                  <a:srgbClr val="FF0000"/>
                </a:solidFill>
              </a:rPr>
              <a:t>유치원 교사로 아이들을 가르치고 싶다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924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43647" y="32842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진로 가치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52826" y="1003375"/>
            <a:ext cx="74796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다음은 진로를 선택할 때 고려해야 하는 진로 가치다</a:t>
            </a:r>
            <a:r>
              <a:rPr lang="en-US" altLang="ko-KR" sz="2000" b="1" spc="-20" dirty="0">
                <a:latin typeface="+mn-ea"/>
              </a:rPr>
              <a:t>. </a:t>
            </a:r>
            <a:r>
              <a:rPr lang="ko-KR" altLang="en-US" sz="2000" b="1" spc="-20" dirty="0">
                <a:latin typeface="+mn-ea"/>
              </a:rPr>
              <a:t>자신이 중요하게 생각하는 가치 </a:t>
            </a:r>
            <a:r>
              <a:rPr lang="en-US" altLang="ko-KR" sz="2000" b="1" spc="-20" dirty="0">
                <a:latin typeface="+mn-ea"/>
              </a:rPr>
              <a:t>10</a:t>
            </a:r>
            <a:r>
              <a:rPr lang="ko-KR" altLang="en-US" sz="2000" b="1" spc="-20" dirty="0">
                <a:latin typeface="+mn-ea"/>
              </a:rPr>
              <a:t>개를 색칠해 보자</a:t>
            </a:r>
            <a:r>
              <a:rPr lang="en-US" altLang="ko-KR" sz="2000" spc="-150" dirty="0">
                <a:latin typeface="+mn-ea"/>
              </a:rPr>
              <a:t>(</a:t>
            </a:r>
            <a:r>
              <a:rPr lang="ko-KR" altLang="en-US" sz="1800" spc="-150" dirty="0">
                <a:latin typeface="+mn-ea"/>
              </a:rPr>
              <a:t>원하는 가치가 없다면 빈칸에 적고 색칠한다</a:t>
            </a:r>
            <a:r>
              <a:rPr lang="en-US" altLang="ko-KR" sz="2000" spc="-150" dirty="0">
                <a:latin typeface="+mn-ea"/>
              </a:rPr>
              <a:t>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629D2416-CEE9-4A73-EDF8-414CB2584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90312"/>
              </p:ext>
            </p:extLst>
          </p:nvPr>
        </p:nvGraphicFramePr>
        <p:xfrm>
          <a:off x="971600" y="2307862"/>
          <a:ext cx="7487174" cy="388101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069596">
                  <a:extLst>
                    <a:ext uri="{9D8B030D-6E8A-4147-A177-3AD203B41FA5}">
                      <a16:colId xmlns:a16="http://schemas.microsoft.com/office/drawing/2014/main" val="624067201"/>
                    </a:ext>
                  </a:extLst>
                </a:gridCol>
                <a:gridCol w="1177060">
                  <a:extLst>
                    <a:ext uri="{9D8B030D-6E8A-4147-A177-3AD203B41FA5}">
                      <a16:colId xmlns:a16="http://schemas.microsoft.com/office/drawing/2014/main" val="3850366279"/>
                    </a:ext>
                  </a:extLst>
                </a:gridCol>
                <a:gridCol w="962133">
                  <a:extLst>
                    <a:ext uri="{9D8B030D-6E8A-4147-A177-3AD203B41FA5}">
                      <a16:colId xmlns:a16="http://schemas.microsoft.com/office/drawing/2014/main" val="2538489427"/>
                    </a:ext>
                  </a:extLst>
                </a:gridCol>
                <a:gridCol w="1069596">
                  <a:extLst>
                    <a:ext uri="{9D8B030D-6E8A-4147-A177-3AD203B41FA5}">
                      <a16:colId xmlns:a16="http://schemas.microsoft.com/office/drawing/2014/main" val="979128850"/>
                    </a:ext>
                  </a:extLst>
                </a:gridCol>
                <a:gridCol w="1038747">
                  <a:extLst>
                    <a:ext uri="{9D8B030D-6E8A-4147-A177-3AD203B41FA5}">
                      <a16:colId xmlns:a16="http://schemas.microsoft.com/office/drawing/2014/main" val="3331975387"/>
                    </a:ext>
                  </a:extLst>
                </a:gridCol>
                <a:gridCol w="1198171">
                  <a:extLst>
                    <a:ext uri="{9D8B030D-6E8A-4147-A177-3AD203B41FA5}">
                      <a16:colId xmlns:a16="http://schemas.microsoft.com/office/drawing/2014/main" val="2611663772"/>
                    </a:ext>
                  </a:extLst>
                </a:gridCol>
                <a:gridCol w="971871">
                  <a:extLst>
                    <a:ext uri="{9D8B030D-6E8A-4147-A177-3AD203B41FA5}">
                      <a16:colId xmlns:a16="http://schemas.microsoft.com/office/drawing/2014/main" val="3949317256"/>
                    </a:ext>
                  </a:extLst>
                </a:gridCol>
              </a:tblGrid>
              <a:tr h="6561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가족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건강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권위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기쁨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능력 </a:t>
                      </a:r>
                      <a:endParaRPr lang="en-US" altLang="ko-KR" b="0" dirty="0"/>
                    </a:p>
                    <a:p>
                      <a:pPr algn="ctr" latinLnBrk="1"/>
                      <a:r>
                        <a:rPr lang="ko-KR" altLang="en-US" b="0" dirty="0"/>
                        <a:t>발휘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다양성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대인</a:t>
                      </a:r>
                      <a:endParaRPr lang="en-US" altLang="ko-KR" b="0" dirty="0"/>
                    </a:p>
                    <a:p>
                      <a:pPr algn="ctr" latinLnBrk="1"/>
                      <a:r>
                        <a:rPr lang="ko-KR" altLang="en-US" b="0" dirty="0"/>
                        <a:t>관계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816011"/>
                  </a:ext>
                </a:extLst>
              </a:tr>
              <a:tr h="6561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도전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리더십 발휘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보수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사랑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사회적 안정</a:t>
                      </a: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선함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2821"/>
                  </a:ext>
                </a:extLst>
              </a:tr>
              <a:tr h="6729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아름다움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안전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안정성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여유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spc="-300" dirty="0"/>
                        <a:t>일과  여가의  균형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495016"/>
                  </a:ext>
                </a:extLst>
              </a:tr>
              <a:tr h="5478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적응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정직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종교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지혜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질서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창의성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2623848"/>
                  </a:ext>
                </a:extLst>
              </a:tr>
              <a:tr h="6561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책임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쾌적한 환경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평안한 마음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행복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헌신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4825952"/>
                  </a:ext>
                </a:extLst>
              </a:tr>
              <a:tr h="69182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145268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BA67A67-0EF5-DB0E-AC50-3EAAEC8E64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진로 가치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생애 </a:t>
            </a:r>
            <a:r>
              <a:rPr lang="ko-KR" altLang="en-US" sz="2000" b="1" spc="-150" dirty="0">
                <a:latin typeface="+mn-ea"/>
              </a:rPr>
              <a:t>주기별로 자신에게 중요한 진로 가치를 </a:t>
            </a:r>
            <a:r>
              <a:rPr lang="en-US" altLang="ko-KR" sz="2000" b="1" spc="-150" dirty="0">
                <a:latin typeface="+mn-ea"/>
              </a:rPr>
              <a:t>2</a:t>
            </a:r>
            <a:r>
              <a:rPr lang="ko-KR" altLang="en-US" sz="2000" b="1" spc="-150" dirty="0">
                <a:latin typeface="+mn-ea"/>
              </a:rPr>
              <a:t>개씩 적어 보자</a:t>
            </a:r>
            <a:r>
              <a:rPr lang="en-US" altLang="ko-KR" sz="2000" spc="-150" dirty="0">
                <a:latin typeface="+mn-ea"/>
              </a:rPr>
              <a:t>(</a:t>
            </a:r>
            <a:r>
              <a:rPr lang="ko-KR" altLang="en-US" sz="2000" spc="-150" dirty="0">
                <a:latin typeface="+mn-ea"/>
              </a:rPr>
              <a:t>중복 가능</a:t>
            </a:r>
            <a:r>
              <a:rPr lang="en-US" altLang="ko-KR" sz="2000" spc="-150" dirty="0">
                <a:latin typeface="+mn-ea"/>
              </a:rPr>
              <a:t>)</a:t>
            </a:r>
            <a:r>
              <a:rPr lang="en-US" altLang="ko-KR" sz="2000" spc="-20" dirty="0">
                <a:latin typeface="+mn-ea"/>
              </a:rPr>
              <a:t>.</a:t>
            </a:r>
            <a:endParaRPr lang="en-US" altLang="ko-KR" sz="2000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BA2A52C-377C-2296-A846-E7F29962F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298063"/>
              </p:ext>
            </p:extLst>
          </p:nvPr>
        </p:nvGraphicFramePr>
        <p:xfrm>
          <a:off x="944883" y="2166410"/>
          <a:ext cx="7192195" cy="2478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8439">
                  <a:extLst>
                    <a:ext uri="{9D8B030D-6E8A-4147-A177-3AD203B41FA5}">
                      <a16:colId xmlns:a16="http://schemas.microsoft.com/office/drawing/2014/main" val="2141458095"/>
                    </a:ext>
                  </a:extLst>
                </a:gridCol>
                <a:gridCol w="1438439">
                  <a:extLst>
                    <a:ext uri="{9D8B030D-6E8A-4147-A177-3AD203B41FA5}">
                      <a16:colId xmlns:a16="http://schemas.microsoft.com/office/drawing/2014/main" val="2107003390"/>
                    </a:ext>
                  </a:extLst>
                </a:gridCol>
                <a:gridCol w="1438439">
                  <a:extLst>
                    <a:ext uri="{9D8B030D-6E8A-4147-A177-3AD203B41FA5}">
                      <a16:colId xmlns:a16="http://schemas.microsoft.com/office/drawing/2014/main" val="1382165020"/>
                    </a:ext>
                  </a:extLst>
                </a:gridCol>
                <a:gridCol w="1438439">
                  <a:extLst>
                    <a:ext uri="{9D8B030D-6E8A-4147-A177-3AD203B41FA5}">
                      <a16:colId xmlns:a16="http://schemas.microsoft.com/office/drawing/2014/main" val="2457044679"/>
                    </a:ext>
                  </a:extLst>
                </a:gridCol>
                <a:gridCol w="1438439">
                  <a:extLst>
                    <a:ext uri="{9D8B030D-6E8A-4147-A177-3AD203B41FA5}">
                      <a16:colId xmlns:a16="http://schemas.microsoft.com/office/drawing/2014/main" val="1780393006"/>
                    </a:ext>
                  </a:extLst>
                </a:gridCol>
              </a:tblGrid>
              <a:tr h="8305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아동기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청소년기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청년기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중년기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/>
                        <a:t>노년기</a:t>
                      </a:r>
                    </a:p>
                  </a:txBody>
                  <a:tcPr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639004"/>
                  </a:ext>
                </a:extLst>
              </a:tr>
              <a:tr h="1648339">
                <a:tc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164334"/>
                  </a:ext>
                </a:extLst>
              </a:tr>
            </a:tbl>
          </a:graphicData>
        </a:graphic>
      </p:graphicFrame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63BE3169-D9D2-E151-1B97-76755C1BFB6E}"/>
              </a:ext>
            </a:extLst>
          </p:cNvPr>
          <p:cNvSpPr/>
          <p:nvPr/>
        </p:nvSpPr>
        <p:spPr bwMode="auto">
          <a:xfrm>
            <a:off x="7323470" y="1629033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A187D37-7279-B75D-6BC7-E1C2ED180A7F}"/>
              </a:ext>
            </a:extLst>
          </p:cNvPr>
          <p:cNvSpPr txBox="1">
            <a:spLocks/>
          </p:cNvSpPr>
          <p:nvPr/>
        </p:nvSpPr>
        <p:spPr bwMode="auto">
          <a:xfrm>
            <a:off x="1367872" y="3342068"/>
            <a:ext cx="1020219" cy="86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가족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</a:p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사랑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A6606B8-6329-9422-08E2-8E36B2625B7C}"/>
              </a:ext>
            </a:extLst>
          </p:cNvPr>
          <p:cNvSpPr txBox="1">
            <a:spLocks/>
          </p:cNvSpPr>
          <p:nvPr/>
        </p:nvSpPr>
        <p:spPr bwMode="auto">
          <a:xfrm>
            <a:off x="5410937" y="3339086"/>
            <a:ext cx="1214098" cy="87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성실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</a:p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능력 발휘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FA2DC42E-355E-B0AD-98A2-63F23FDF5643}"/>
              </a:ext>
            </a:extLst>
          </p:cNvPr>
          <p:cNvSpPr txBox="1">
            <a:spLocks/>
          </p:cNvSpPr>
          <p:nvPr/>
        </p:nvSpPr>
        <p:spPr bwMode="auto">
          <a:xfrm>
            <a:off x="2667520" y="3350810"/>
            <a:ext cx="1020219" cy="86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적응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</a:p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행복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F4358C47-2FD4-A9B1-C726-CA2A6DAC35A6}"/>
              </a:ext>
            </a:extLst>
          </p:cNvPr>
          <p:cNvSpPr txBox="1">
            <a:spLocks/>
          </p:cNvSpPr>
          <p:nvPr/>
        </p:nvSpPr>
        <p:spPr bwMode="auto">
          <a:xfrm>
            <a:off x="4097082" y="3342067"/>
            <a:ext cx="1111509" cy="86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성장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자율성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79E2C78-A373-5503-DCD3-0F72B554E3A6}"/>
              </a:ext>
            </a:extLst>
          </p:cNvPr>
          <p:cNvSpPr txBox="1">
            <a:spLocks/>
          </p:cNvSpPr>
          <p:nvPr/>
        </p:nvSpPr>
        <p:spPr bwMode="auto">
          <a:xfrm>
            <a:off x="7040235" y="3315280"/>
            <a:ext cx="1044681" cy="86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가족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</a:p>
          <a:p>
            <a:pPr latinLnBrk="0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헌신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03D03BB-1C62-A2B7-AA11-8B408025C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297" y="5009318"/>
            <a:ext cx="857151" cy="1615176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CD29CD-66C3-415E-813F-58CA6910A2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513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06E7462F-02AE-4B3C-0667-43E1712A41FF}"/>
              </a:ext>
            </a:extLst>
          </p:cNvPr>
          <p:cNvGrpSpPr/>
          <p:nvPr/>
        </p:nvGrpSpPr>
        <p:grpSpPr>
          <a:xfrm>
            <a:off x="611559" y="3401065"/>
            <a:ext cx="7644497" cy="1149529"/>
            <a:chOff x="512283" y="1150780"/>
            <a:chExt cx="10192662" cy="1532705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8578E52C-969E-2F91-B136-192EA5E5C193}"/>
                </a:ext>
              </a:extLst>
            </p:cNvPr>
            <p:cNvGrpSpPr/>
            <p:nvPr/>
          </p:nvGrpSpPr>
          <p:grpSpPr>
            <a:xfrm>
              <a:off x="512283" y="1150780"/>
              <a:ext cx="9945405" cy="1532705"/>
              <a:chOff x="512283" y="1150780"/>
              <a:chExt cx="9945405" cy="1532705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47E23321-239E-61FC-FAF7-BC4156680FB2}"/>
                  </a:ext>
                </a:extLst>
              </p:cNvPr>
              <p:cNvSpPr/>
              <p:nvPr/>
            </p:nvSpPr>
            <p:spPr>
              <a:xfrm>
                <a:off x="512283" y="1150780"/>
                <a:ext cx="9945405" cy="1532705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0A771179-B574-5EC0-B1D6-F1D65CC1C1AC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23DBB6-1934-FF51-3CE2-82D4E8F2073F}"/>
                </a:ext>
              </a:extLst>
            </p:cNvPr>
            <p:cNvSpPr txBox="1"/>
            <p:nvPr/>
          </p:nvSpPr>
          <p:spPr>
            <a:xfrm>
              <a:off x="1065829" y="1294156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2D66FC-E91B-238F-EE16-80E9D0566D4C}"/>
                </a:ext>
              </a:extLst>
            </p:cNvPr>
            <p:cNvSpPr txBox="1"/>
            <p:nvPr/>
          </p:nvSpPr>
          <p:spPr>
            <a:xfrm>
              <a:off x="2204628" y="1401879"/>
              <a:ext cx="8500317" cy="1272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진로 특성과 긍정적 자아 개념을 알아볼까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3987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진로 가치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1057736" y="1003375"/>
            <a:ext cx="7705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직업을 선택할 때 중요하게 생각하는 진로 가치와 이를 계발하기 위한 방법을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</a:t>
            </a:r>
            <a:r>
              <a:rPr lang="en-US" altLang="ko-KR" sz="2000" b="1" spc="-300" dirty="0">
                <a:latin typeface="+mn-ea"/>
              </a:rPr>
              <a:t>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BA2A52C-377C-2296-A846-E7F29962F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423633"/>
              </p:ext>
            </p:extLst>
          </p:nvPr>
        </p:nvGraphicFramePr>
        <p:xfrm>
          <a:off x="956122" y="2277250"/>
          <a:ext cx="7564337" cy="3392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130">
                  <a:extLst>
                    <a:ext uri="{9D8B030D-6E8A-4147-A177-3AD203B41FA5}">
                      <a16:colId xmlns:a16="http://schemas.microsoft.com/office/drawing/2014/main" val="2141458095"/>
                    </a:ext>
                  </a:extLst>
                </a:gridCol>
                <a:gridCol w="2303547">
                  <a:extLst>
                    <a:ext uri="{9D8B030D-6E8A-4147-A177-3AD203B41FA5}">
                      <a16:colId xmlns:a16="http://schemas.microsoft.com/office/drawing/2014/main" val="2107003390"/>
                    </a:ext>
                  </a:extLst>
                </a:gridCol>
                <a:gridCol w="3758660">
                  <a:extLst>
                    <a:ext uri="{9D8B030D-6E8A-4147-A177-3AD203B41FA5}">
                      <a16:colId xmlns:a16="http://schemas.microsoft.com/office/drawing/2014/main" val="2457044679"/>
                    </a:ext>
                  </a:extLst>
                </a:gridCol>
              </a:tblGrid>
              <a:tr h="869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진로 가치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뽑은 이유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진로 가치를 계발하기 위한 방법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639004"/>
                  </a:ext>
                </a:extLst>
              </a:tr>
              <a:tr h="2523131">
                <a:tc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164334"/>
                  </a:ext>
                </a:extLst>
              </a:tr>
            </a:tbl>
          </a:graphicData>
        </a:graphic>
      </p:graphicFrame>
      <p:sp>
        <p:nvSpPr>
          <p:cNvPr id="9" name="모서리가 둥근 직사각형 28">
            <a:extLst>
              <a:ext uri="{FF2B5EF4-FFF2-40B4-BE49-F238E27FC236}">
                <a16:creationId xmlns:a16="http://schemas.microsoft.com/office/drawing/2014/main" id="{63BE3169-D9D2-E151-1B97-76755C1BFB6E}"/>
              </a:ext>
            </a:extLst>
          </p:cNvPr>
          <p:cNvSpPr/>
          <p:nvPr/>
        </p:nvSpPr>
        <p:spPr bwMode="auto">
          <a:xfrm>
            <a:off x="7740353" y="164757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A187D37-7279-B75D-6BC7-E1C2ED180A7F}"/>
              </a:ext>
            </a:extLst>
          </p:cNvPr>
          <p:cNvSpPr txBox="1">
            <a:spLocks/>
          </p:cNvSpPr>
          <p:nvPr/>
        </p:nvSpPr>
        <p:spPr bwMode="auto">
          <a:xfrm>
            <a:off x="1044133" y="3224275"/>
            <a:ext cx="1272985" cy="41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sz="1600" dirty="0"/>
              <a:t>대인 관계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2A6606B8-6329-9422-08E2-8E36B2625B7C}"/>
              </a:ext>
            </a:extLst>
          </p:cNvPr>
          <p:cNvSpPr txBox="1">
            <a:spLocks/>
          </p:cNvSpPr>
          <p:nvPr/>
        </p:nvSpPr>
        <p:spPr bwMode="auto">
          <a:xfrm>
            <a:off x="4748377" y="3234260"/>
            <a:ext cx="37720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ko-KR" altLang="en-US" sz="1600" dirty="0"/>
              <a:t>친구들과 </a:t>
            </a:r>
            <a:r>
              <a:rPr lang="en-US" altLang="ko-KR" sz="1600" dirty="0"/>
              <a:t>30</a:t>
            </a:r>
            <a:r>
              <a:rPr lang="ko-KR" altLang="en-US" sz="1600" dirty="0"/>
              <a:t>분 이상 대화하기</a:t>
            </a:r>
            <a:r>
              <a:rPr lang="en-US" altLang="ko-KR" sz="1600" dirty="0"/>
              <a:t>, </a:t>
            </a:r>
          </a:p>
          <a:p>
            <a:pPr latinLnBrk="0"/>
            <a:r>
              <a:rPr lang="ko-KR" altLang="en-US" sz="1600" dirty="0"/>
              <a:t>친구 고민 들어주기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FA2DC42E-355E-B0AD-98A2-63F23FDF5643}"/>
              </a:ext>
            </a:extLst>
          </p:cNvPr>
          <p:cNvSpPr txBox="1">
            <a:spLocks/>
          </p:cNvSpPr>
          <p:nvPr/>
        </p:nvSpPr>
        <p:spPr bwMode="auto">
          <a:xfrm>
            <a:off x="2459074" y="3265572"/>
            <a:ext cx="22722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ko-KR" altLang="en-US" sz="1600" dirty="0"/>
              <a:t>친구들과 좋은 관계를 맺고 싶다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72979E2-0A68-0E58-62DD-EBC61A612A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49241A4D-75C5-201A-953F-99E7DF670832}"/>
              </a:ext>
            </a:extLst>
          </p:cNvPr>
          <p:cNvSpPr txBox="1">
            <a:spLocks/>
          </p:cNvSpPr>
          <p:nvPr/>
        </p:nvSpPr>
        <p:spPr bwMode="auto">
          <a:xfrm>
            <a:off x="1079653" y="4148778"/>
            <a:ext cx="1272985" cy="49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</a:pPr>
            <a:r>
              <a:rPr lang="ko-KR" altLang="en-US" sz="2000" dirty="0">
                <a:solidFill>
                  <a:srgbClr val="FF0000"/>
                </a:solidFill>
              </a:rPr>
              <a:t>창의성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7304060-A190-710F-B5E5-374AD587BF63}"/>
              </a:ext>
            </a:extLst>
          </p:cNvPr>
          <p:cNvSpPr txBox="1">
            <a:spLocks/>
          </p:cNvSpPr>
          <p:nvPr/>
        </p:nvSpPr>
        <p:spPr bwMode="auto">
          <a:xfrm>
            <a:off x="2476168" y="4172234"/>
            <a:ext cx="22722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ko-KR" altLang="en-US" sz="2000" dirty="0">
                <a:solidFill>
                  <a:srgbClr val="FF0000"/>
                </a:solidFill>
              </a:rPr>
              <a:t>창의적인 일을 하는 것이 즐거울 것 같아서 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78AA9E4B-B1BE-3A16-9843-A8A9D97E5114}"/>
              </a:ext>
            </a:extLst>
          </p:cNvPr>
          <p:cNvSpPr txBox="1">
            <a:spLocks/>
          </p:cNvSpPr>
          <p:nvPr/>
        </p:nvSpPr>
        <p:spPr bwMode="auto">
          <a:xfrm>
            <a:off x="4799175" y="4207628"/>
            <a:ext cx="33887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ko-KR" altLang="en-US" sz="2000" dirty="0">
                <a:solidFill>
                  <a:srgbClr val="FF0000"/>
                </a:solidFill>
              </a:rPr>
              <a:t>여행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음악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문학 등 다양한 분야에 관심을 두고</a:t>
            </a:r>
            <a:r>
              <a:rPr lang="en-US" altLang="ko-KR" sz="2000" dirty="0">
                <a:solidFill>
                  <a:srgbClr val="FF0000"/>
                </a:solidFill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</a:rPr>
              <a:t>경험도 쌓는다</a:t>
            </a:r>
            <a:r>
              <a:rPr lang="en-US" altLang="ko-KR" sz="2000" dirty="0">
                <a:solidFill>
                  <a:srgbClr val="FF0000"/>
                </a:solidFill>
              </a:rPr>
              <a:t>. </a:t>
            </a:r>
            <a:endParaRPr lang="ko-KR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992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26615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1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인터뷰와 빙고 게임으로 나와 친구의 진로 특성 알기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인터뷰와 빙고 게임으로 나와 친구의  진로 특성을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25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9" name="모서리가 둥근 직사각형 36">
            <a:extLst>
              <a:ext uri="{FF2B5EF4-FFF2-40B4-BE49-F238E27FC236}">
                <a16:creationId xmlns:a16="http://schemas.microsoft.com/office/drawing/2014/main" id="{E7E26B79-2EF5-E03E-C6B8-0207322FC9BE}"/>
              </a:ext>
            </a:extLst>
          </p:cNvPr>
          <p:cNvSpPr/>
          <p:nvPr/>
        </p:nvSpPr>
        <p:spPr bwMode="auto">
          <a:xfrm>
            <a:off x="929193" y="1850262"/>
            <a:ext cx="7619106" cy="4144475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2CD156A3-4C70-38CC-3884-9F7BD0549E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24" y="2080251"/>
            <a:ext cx="980761" cy="1130007"/>
          </a:xfrm>
          <a:prstGeom prst="rect">
            <a:avLst/>
          </a:prstGeom>
        </p:spPr>
      </p:pic>
      <p:sp>
        <p:nvSpPr>
          <p:cNvPr id="22" name="TextBox 32">
            <a:extLst>
              <a:ext uri="{FF2B5EF4-FFF2-40B4-BE49-F238E27FC236}">
                <a16:creationId xmlns:a16="http://schemas.microsoft.com/office/drawing/2014/main" id="{BD0D613F-0A23-68C0-8701-79297957436F}"/>
              </a:ext>
            </a:extLst>
          </p:cNvPr>
          <p:cNvSpPr txBox="1"/>
          <p:nvPr/>
        </p:nvSpPr>
        <p:spPr>
          <a:xfrm>
            <a:off x="1792819" y="2113542"/>
            <a:ext cx="584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0" i="0" u="none" strike="noStrike" baseline="0" dirty="0">
                <a:latin typeface="YDVYGO32"/>
              </a:rPr>
              <a:t>먼저 셀프 인터뷰를 하고</a:t>
            </a:r>
            <a:r>
              <a:rPr lang="en-US" altLang="ko-KR" sz="2000" b="0" i="0" u="none" strike="noStrike" baseline="0" dirty="0">
                <a:latin typeface="YDVYGO32"/>
              </a:rPr>
              <a:t>, </a:t>
            </a:r>
            <a:r>
              <a:rPr lang="ko-KR" altLang="en-US" sz="2000" b="0" i="0" u="none" strike="noStrike" baseline="0" dirty="0">
                <a:latin typeface="YDVYGO32"/>
              </a:rPr>
              <a:t>친구 </a:t>
            </a:r>
            <a:r>
              <a:rPr lang="en-US" altLang="ko-KR" sz="2000" b="0" i="0" u="none" strike="noStrike" baseline="0" dirty="0">
                <a:latin typeface="YDVYGO32"/>
              </a:rPr>
              <a:t>15</a:t>
            </a:r>
            <a:r>
              <a:rPr lang="ko-KR" altLang="en-US" sz="2000" b="0" i="0" u="none" strike="noStrike" baseline="0" dirty="0">
                <a:latin typeface="YDVYGO32"/>
              </a:rPr>
              <a:t>명을 인터뷰한다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F3EC1A77-2E3F-DB52-A340-331F187EE16D}"/>
              </a:ext>
            </a:extLst>
          </p:cNvPr>
          <p:cNvSpPr txBox="1"/>
          <p:nvPr/>
        </p:nvSpPr>
        <p:spPr>
          <a:xfrm>
            <a:off x="1376838" y="2070725"/>
            <a:ext cx="447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❶</a:t>
            </a:r>
            <a:endParaRPr lang="ko-KR" altLang="en-US" sz="2000" dirty="0"/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0E1F1AC6-DFE3-B21C-FEA7-5093DE4928F8}"/>
              </a:ext>
            </a:extLst>
          </p:cNvPr>
          <p:cNvSpPr txBox="1"/>
          <p:nvPr/>
        </p:nvSpPr>
        <p:spPr>
          <a:xfrm>
            <a:off x="1385894" y="253319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❷</a:t>
            </a:r>
            <a:endParaRPr lang="ko-KR" altLang="en-US" sz="2000" dirty="0"/>
          </a:p>
        </p:txBody>
      </p:sp>
      <p:sp>
        <p:nvSpPr>
          <p:cNvPr id="25" name="TextBox 39">
            <a:extLst>
              <a:ext uri="{FF2B5EF4-FFF2-40B4-BE49-F238E27FC236}">
                <a16:creationId xmlns:a16="http://schemas.microsoft.com/office/drawing/2014/main" id="{24BCD00C-39B0-1BD7-1751-A5CB55C3A2E6}"/>
              </a:ext>
            </a:extLst>
          </p:cNvPr>
          <p:cNvSpPr txBox="1"/>
          <p:nvPr/>
        </p:nvSpPr>
        <p:spPr>
          <a:xfrm>
            <a:off x="1407688" y="3035726"/>
            <a:ext cx="432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❸</a:t>
            </a:r>
          </a:p>
        </p:txBody>
      </p:sp>
      <p:sp>
        <p:nvSpPr>
          <p:cNvPr id="26" name="TextBox 38">
            <a:extLst>
              <a:ext uri="{FF2B5EF4-FFF2-40B4-BE49-F238E27FC236}">
                <a16:creationId xmlns:a16="http://schemas.microsoft.com/office/drawing/2014/main" id="{36E9652E-D1A7-8419-56C0-048D8EE8BF37}"/>
              </a:ext>
            </a:extLst>
          </p:cNvPr>
          <p:cNvSpPr txBox="1"/>
          <p:nvPr/>
        </p:nvSpPr>
        <p:spPr>
          <a:xfrm>
            <a:off x="1422985" y="3793711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❹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4EE5A9-4BFA-BD20-C0F5-A7CBB12E7F54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3F939A-9BD6-47B8-8FD9-14B53F25C481}"/>
              </a:ext>
            </a:extLst>
          </p:cNvPr>
          <p:cNvSpPr txBox="1"/>
          <p:nvPr/>
        </p:nvSpPr>
        <p:spPr>
          <a:xfrm>
            <a:off x="1820495" y="3055451"/>
            <a:ext cx="61263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아래 빈칸에는 자신이 인터뷰하고 싶은 내용을 직접 적고  인터뷰한다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.</a:t>
            </a:r>
            <a:endParaRPr lang="ko-KR" altLang="en-US" sz="2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C0F4C2-96A6-7BC0-6D27-5317B7C84201}"/>
              </a:ext>
            </a:extLst>
          </p:cNvPr>
          <p:cNvSpPr txBox="1"/>
          <p:nvPr/>
        </p:nvSpPr>
        <p:spPr>
          <a:xfrm>
            <a:off x="1840232" y="3830664"/>
            <a:ext cx="27072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친구의 이름으로 빙고 게임을 한다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(4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  <a:latin typeface="YDVYGO32"/>
              </a:rPr>
              <a:t>빙고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  <a:latin typeface="YDVYGO32"/>
              </a:rPr>
              <a:t>).</a:t>
            </a:r>
            <a:endParaRPr lang="ko-KR" altLang="en-US" sz="2000" dirty="0"/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429DD5F2-9E84-06C1-97BC-02C9B07CC1DD}"/>
              </a:ext>
            </a:extLst>
          </p:cNvPr>
          <p:cNvSpPr/>
          <p:nvPr/>
        </p:nvSpPr>
        <p:spPr bwMode="auto">
          <a:xfrm>
            <a:off x="4655929" y="3604291"/>
            <a:ext cx="2153266" cy="1511997"/>
          </a:xfrm>
          <a:prstGeom prst="wedgeEllipseCallout">
            <a:avLst>
              <a:gd name="adj1" fmla="val 61793"/>
              <a:gd name="adj2" fmla="val 22868"/>
            </a:avLst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79CAEE2C-ACE6-AEBC-9E8B-9E417D57C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6610" y="4296754"/>
            <a:ext cx="1298197" cy="1992907"/>
          </a:xfrm>
          <a:prstGeom prst="rect">
            <a:avLst/>
          </a:prstGeom>
        </p:spPr>
      </p:pic>
      <p:sp>
        <p:nvSpPr>
          <p:cNvPr id="39" name="TextBox 32">
            <a:extLst>
              <a:ext uri="{FF2B5EF4-FFF2-40B4-BE49-F238E27FC236}">
                <a16:creationId xmlns:a16="http://schemas.microsoft.com/office/drawing/2014/main" id="{AD2A17E0-B583-3A1A-4480-8DEEA9C6A528}"/>
              </a:ext>
            </a:extLst>
          </p:cNvPr>
          <p:cNvSpPr txBox="1"/>
          <p:nvPr/>
        </p:nvSpPr>
        <p:spPr>
          <a:xfrm>
            <a:off x="1824157" y="2569636"/>
            <a:ext cx="59206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0" i="0" u="none" strike="noStrike" baseline="0" dirty="0">
                <a:latin typeface="YDVYGO32"/>
              </a:rPr>
              <a:t>인터뷰한 친구의 이름과 내용을 간단히 적는다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871DA4-38A2-3B2B-C263-6A82E691B7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D755B1-18C3-9716-F484-A5D227EF4C18}"/>
              </a:ext>
            </a:extLst>
          </p:cNvPr>
          <p:cNvSpPr txBox="1"/>
          <p:nvPr/>
        </p:nvSpPr>
        <p:spPr>
          <a:xfrm>
            <a:off x="4880943" y="3861196"/>
            <a:ext cx="17792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0" u="none" strike="noStrike" baseline="0" dirty="0">
                <a:latin typeface="+mn-ea"/>
              </a:rPr>
              <a:t>먼저 인터뷰 문항 중 한 가지를 골라 자신의 이름을 쓰고 답을 적는다</a:t>
            </a:r>
            <a:r>
              <a:rPr lang="en-US" altLang="ko-KR" sz="1600" i="0" u="none" strike="noStrike" baseline="0" dirty="0">
                <a:latin typeface="+mn-ea"/>
              </a:rPr>
              <a:t>.</a:t>
            </a:r>
            <a:endParaRPr kumimoji="0" lang="ko-KR" alt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6609217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26615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1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인터뷰와 빙고 게임으로 나와 친구의 진로 특성 알기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인터뷰와 빙고 게임으로 나와 친구의  진로 특성을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26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9" name="모서리가 둥근 직사각형 36">
            <a:extLst>
              <a:ext uri="{FF2B5EF4-FFF2-40B4-BE49-F238E27FC236}">
                <a16:creationId xmlns:a16="http://schemas.microsoft.com/office/drawing/2014/main" id="{E7E26B79-2EF5-E03E-C6B8-0207322FC9BE}"/>
              </a:ext>
            </a:extLst>
          </p:cNvPr>
          <p:cNvSpPr/>
          <p:nvPr/>
        </p:nvSpPr>
        <p:spPr bwMode="auto">
          <a:xfrm>
            <a:off x="1000123" y="1612878"/>
            <a:ext cx="7594317" cy="3205430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BD0D613F-0A23-68C0-8701-79297957436F}"/>
              </a:ext>
            </a:extLst>
          </p:cNvPr>
          <p:cNvSpPr txBox="1"/>
          <p:nvPr/>
        </p:nvSpPr>
        <p:spPr>
          <a:xfrm>
            <a:off x="1439048" y="2039399"/>
            <a:ext cx="6517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2000" b="0" i="0" u="none" strike="noStrike" baseline="0" dirty="0">
                <a:solidFill>
                  <a:srgbClr val="000000"/>
                </a:solidFill>
              </a:rPr>
              <a:t>첫 번째 학생이 </a:t>
            </a:r>
            <a:r>
              <a:rPr lang="en-US" altLang="ko-KR" sz="2400" dirty="0">
                <a:solidFill>
                  <a:srgbClr val="000000"/>
                </a:solidFill>
              </a:rPr>
              <a:t>○○○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</a:rPr>
              <a:t> 은 꼭 이루고 싶은 꿈이 항공우주 공학자라고 합니다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</a:rPr>
              <a:t>.”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</a:rPr>
              <a:t>라고 하면 내용에 상관없이 </a:t>
            </a:r>
            <a:r>
              <a:rPr lang="en-US" altLang="ko-KR" sz="2000" dirty="0">
                <a:solidFill>
                  <a:srgbClr val="000000"/>
                </a:solidFill>
              </a:rPr>
              <a:t>○○○</a:t>
            </a:r>
            <a:r>
              <a:rPr lang="ko-KR" altLang="en-US" sz="2000" b="0" i="0" u="none" strike="noStrike" baseline="0" dirty="0">
                <a:solidFill>
                  <a:srgbClr val="000000"/>
                </a:solidFill>
              </a:rPr>
              <a:t>이름에 </a:t>
            </a:r>
            <a:r>
              <a:rPr lang="ko-KR" altLang="en-US" sz="2000" b="0" i="0" u="none" strike="noStrike" baseline="0" dirty="0" err="1">
                <a:solidFill>
                  <a:srgbClr val="000000"/>
                </a:solidFill>
              </a:rPr>
              <a:t>동그라미한다</a:t>
            </a:r>
            <a:r>
              <a:rPr lang="en-US" altLang="ko-KR" sz="2000" b="0" i="0" u="none" strike="noStrike" baseline="0" dirty="0">
                <a:solidFill>
                  <a:srgbClr val="000000"/>
                </a:solidFill>
              </a:rPr>
              <a:t>.</a:t>
            </a:r>
            <a:endParaRPr lang="en-US" altLang="ko-KR" sz="2000" b="0" i="0" u="none" strike="noStrike" baseline="0" dirty="0"/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F3EC1A77-2E3F-DB52-A340-331F187EE16D}"/>
              </a:ext>
            </a:extLst>
          </p:cNvPr>
          <p:cNvSpPr txBox="1"/>
          <p:nvPr/>
        </p:nvSpPr>
        <p:spPr>
          <a:xfrm>
            <a:off x="1000124" y="2042982"/>
            <a:ext cx="447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❶</a:t>
            </a:r>
            <a:endParaRPr lang="ko-KR" altLang="en-US" sz="2000" dirty="0"/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0E1F1AC6-DFE3-B21C-FEA7-5093DE4928F8}"/>
              </a:ext>
            </a:extLst>
          </p:cNvPr>
          <p:cNvSpPr txBox="1"/>
          <p:nvPr/>
        </p:nvSpPr>
        <p:spPr>
          <a:xfrm>
            <a:off x="1023595" y="2906424"/>
            <a:ext cx="492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2000" dirty="0">
              <a:latin typeface="+mn-ea"/>
            </a:endParaRPr>
          </a:p>
          <a:p>
            <a:r>
              <a:rPr lang="ko-KR" altLang="en-US" sz="2000" dirty="0">
                <a:latin typeface="+mn-ea"/>
              </a:rPr>
              <a:t>❷</a:t>
            </a:r>
            <a:endParaRPr lang="ko-KR" altLang="en-US" sz="2000" dirty="0"/>
          </a:p>
        </p:txBody>
      </p:sp>
      <p:sp>
        <p:nvSpPr>
          <p:cNvPr id="25" name="TextBox 39">
            <a:extLst>
              <a:ext uri="{FF2B5EF4-FFF2-40B4-BE49-F238E27FC236}">
                <a16:creationId xmlns:a16="http://schemas.microsoft.com/office/drawing/2014/main" id="{24BCD00C-39B0-1BD7-1751-A5CB55C3A2E6}"/>
              </a:ext>
            </a:extLst>
          </p:cNvPr>
          <p:cNvSpPr txBox="1"/>
          <p:nvPr/>
        </p:nvSpPr>
        <p:spPr>
          <a:xfrm>
            <a:off x="1052606" y="3365063"/>
            <a:ext cx="432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2000" dirty="0"/>
          </a:p>
          <a:p>
            <a:r>
              <a:rPr lang="ko-KR" altLang="en-US" sz="2000" dirty="0"/>
              <a:t>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4EE5A9-4BFA-BD20-C0F5-A7CBB12E7F54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C0F4C2-96A6-7BC0-6D27-5317B7C84201}"/>
              </a:ext>
            </a:extLst>
          </p:cNvPr>
          <p:cNvSpPr txBox="1"/>
          <p:nvPr/>
        </p:nvSpPr>
        <p:spPr>
          <a:xfrm>
            <a:off x="1403234" y="3714997"/>
            <a:ext cx="6733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800" b="0" i="0" u="none" strike="noStrike" baseline="0" dirty="0">
                <a:latin typeface="YDVYGO32"/>
              </a:rPr>
              <a:t> </a:t>
            </a:r>
            <a:r>
              <a:rPr lang="ko-KR" altLang="en-US" sz="2000" b="0" i="0" u="none" strike="noStrike" baseline="0" dirty="0">
                <a:latin typeface="YDVYGO32"/>
              </a:rPr>
              <a:t>가로</a:t>
            </a:r>
            <a:r>
              <a:rPr lang="en-US" altLang="ko-KR" sz="2000" b="0" i="0" u="none" strike="noStrike" baseline="0" dirty="0">
                <a:latin typeface="YDVYGO32"/>
              </a:rPr>
              <a:t>, </a:t>
            </a:r>
            <a:r>
              <a:rPr lang="ko-KR" altLang="en-US" sz="2000" b="0" i="0" u="none" strike="noStrike" baseline="0" dirty="0">
                <a:latin typeface="YDVYGO32"/>
              </a:rPr>
              <a:t>세로</a:t>
            </a:r>
            <a:r>
              <a:rPr lang="en-US" altLang="ko-KR" sz="2000" b="0" i="0" u="none" strike="noStrike" baseline="0" dirty="0">
                <a:latin typeface="YDVYGO32"/>
              </a:rPr>
              <a:t>, </a:t>
            </a:r>
            <a:r>
              <a:rPr lang="ko-KR" altLang="en-US" sz="2000" b="0" i="0" u="none" strike="noStrike" baseline="0" dirty="0">
                <a:latin typeface="YDVYGO32"/>
              </a:rPr>
              <a:t>대각선으로 </a:t>
            </a:r>
            <a:r>
              <a:rPr lang="en-US" altLang="ko-KR" sz="2000" b="0" i="0" u="none" strike="noStrike" baseline="0" dirty="0">
                <a:latin typeface="YDVYGO32"/>
              </a:rPr>
              <a:t>4</a:t>
            </a:r>
            <a:r>
              <a:rPr lang="ko-KR" altLang="en-US" sz="2000" b="0" i="0" u="none" strike="noStrike" baseline="0" dirty="0">
                <a:latin typeface="YDVYGO32"/>
              </a:rPr>
              <a:t>칸이 맞으면 ‘</a:t>
            </a:r>
            <a:r>
              <a:rPr lang="ko-KR" altLang="en-US" sz="2000" b="0" i="0" u="none" strike="noStrike" baseline="0" dirty="0" err="1">
                <a:latin typeface="YDVYGO32"/>
              </a:rPr>
              <a:t>빙고’를</a:t>
            </a:r>
            <a:r>
              <a:rPr lang="ko-KR" altLang="en-US" sz="2000" b="0" i="0" u="none" strike="noStrike" baseline="0" dirty="0">
                <a:latin typeface="YDVYGO32"/>
              </a:rPr>
              <a:t> 외친다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  <a:endParaRPr lang="ko-KR" altLang="en-US" sz="2000" dirty="0"/>
          </a:p>
        </p:txBody>
      </p:sp>
      <p:sp>
        <p:nvSpPr>
          <p:cNvPr id="39" name="TextBox 32">
            <a:extLst>
              <a:ext uri="{FF2B5EF4-FFF2-40B4-BE49-F238E27FC236}">
                <a16:creationId xmlns:a16="http://schemas.microsoft.com/office/drawing/2014/main" id="{AD2A17E0-B583-3A1A-4480-8DEEA9C6A528}"/>
              </a:ext>
            </a:extLst>
          </p:cNvPr>
          <p:cNvSpPr txBox="1"/>
          <p:nvPr/>
        </p:nvSpPr>
        <p:spPr>
          <a:xfrm>
            <a:off x="1556402" y="3188438"/>
            <a:ext cx="6317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1800" dirty="0">
                <a:solidFill>
                  <a:srgbClr val="000000"/>
                </a:solidFill>
                <a:latin typeface="YDVYGO32"/>
              </a:rPr>
              <a:t>○ ○ ○</a:t>
            </a:r>
            <a:r>
              <a:rPr lang="ko-KR" altLang="en-US" sz="2000" b="0" i="0" u="none" strike="noStrike" baseline="0" dirty="0">
                <a:latin typeface="YDVYGO32"/>
              </a:rPr>
              <a:t>이 일어나서 같은 방법으로 계속한다</a:t>
            </a:r>
            <a:r>
              <a:rPr lang="en-US" altLang="ko-KR" sz="2000" b="0" i="0" u="none" strike="noStrike" baseline="0" dirty="0">
                <a:latin typeface="YDVYGO32"/>
              </a:rPr>
              <a:t>.</a:t>
            </a:r>
            <a:r>
              <a:rPr lang="ko-KR" altLang="en-US" sz="2000" b="0" i="0" u="none" strike="noStrike" baseline="0" dirty="0">
                <a:latin typeface="YDVYGO32"/>
              </a:rPr>
              <a:t> </a:t>
            </a:r>
            <a:endParaRPr lang="en-US" altLang="ko-KR" sz="2000" b="0" i="0" u="none" strike="noStrike" baseline="0" dirty="0">
              <a:latin typeface="YDVYGO32"/>
            </a:endParaRP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DB689537-BB31-183E-0BF9-BAF851EC1535}"/>
              </a:ext>
            </a:extLst>
          </p:cNvPr>
          <p:cNvSpPr txBox="1">
            <a:spLocks/>
          </p:cNvSpPr>
          <p:nvPr/>
        </p:nvSpPr>
        <p:spPr bwMode="auto">
          <a:xfrm>
            <a:off x="1023595" y="1693121"/>
            <a:ext cx="27363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&lt;</a:t>
            </a:r>
            <a:r>
              <a:rPr lang="ko-KR" altLang="en-US" sz="2000" b="1" spc="-20" dirty="0">
                <a:latin typeface="+mn-ea"/>
              </a:rPr>
              <a:t>이름 빙고 게임 방법</a:t>
            </a:r>
            <a:r>
              <a:rPr lang="en-US" altLang="ko-KR" sz="2000" b="1" spc="-20" dirty="0">
                <a:latin typeface="+mn-ea"/>
              </a:rPr>
              <a:t>&gt; 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AE183B3-DA26-1FD9-6D90-29449948C1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09044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91441" y="2149068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2" y="139069"/>
            <a:ext cx="825029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1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인터뷰와 빙고 게임으로 나와 친구의 진로 특성 알기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인터뷰와 빙고 게임으로 나와 친구의  진로 특성을 찾아보자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26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모서리가 둥근 직사각형 28">
            <a:extLst>
              <a:ext uri="{FF2B5EF4-FFF2-40B4-BE49-F238E27FC236}">
                <a16:creationId xmlns:a16="http://schemas.microsoft.com/office/drawing/2014/main" id="{B26EAB2A-433A-5855-26E0-00345D62950E}"/>
              </a:ext>
            </a:extLst>
          </p:cNvPr>
          <p:cNvSpPr/>
          <p:nvPr/>
        </p:nvSpPr>
        <p:spPr bwMode="auto">
          <a:xfrm>
            <a:off x="8087816" y="140173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19F9050F-F390-62E9-76B0-CB6756680E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89290"/>
              </p:ext>
            </p:extLst>
          </p:nvPr>
        </p:nvGraphicFramePr>
        <p:xfrm>
          <a:off x="992613" y="1988840"/>
          <a:ext cx="7881030" cy="4639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970258">
                  <a:extLst>
                    <a:ext uri="{9D8B030D-6E8A-4147-A177-3AD203B41FA5}">
                      <a16:colId xmlns:a16="http://schemas.microsoft.com/office/drawing/2014/main" val="624067201"/>
                    </a:ext>
                  </a:extLst>
                </a:gridCol>
                <a:gridCol w="2168211">
                  <a:extLst>
                    <a:ext uri="{9D8B030D-6E8A-4147-A177-3AD203B41FA5}">
                      <a16:colId xmlns:a16="http://schemas.microsoft.com/office/drawing/2014/main" val="3850366279"/>
                    </a:ext>
                  </a:extLst>
                </a:gridCol>
                <a:gridCol w="1772303">
                  <a:extLst>
                    <a:ext uri="{9D8B030D-6E8A-4147-A177-3AD203B41FA5}">
                      <a16:colId xmlns:a16="http://schemas.microsoft.com/office/drawing/2014/main" val="2538489427"/>
                    </a:ext>
                  </a:extLst>
                </a:gridCol>
                <a:gridCol w="1970258">
                  <a:extLst>
                    <a:ext uri="{9D8B030D-6E8A-4147-A177-3AD203B41FA5}">
                      <a16:colId xmlns:a16="http://schemas.microsoft.com/office/drawing/2014/main" val="979128850"/>
                    </a:ext>
                  </a:extLst>
                </a:gridCol>
              </a:tblGrid>
              <a:tr h="11759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꼭 이루고 싶은 꿈은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pPr algn="ctr" latinLnBrk="1"/>
                      <a:endParaRPr lang="en-US" altLang="ko-KR" sz="16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중학생 시절에</a:t>
                      </a:r>
                    </a:p>
                    <a:p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꼭 하고 싶은 일은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존경하는 사람과</a:t>
                      </a:r>
                    </a:p>
                    <a:p>
                      <a:r>
                        <a:rPr lang="ko-KR" altLang="en-US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그 이유는</a:t>
                      </a:r>
                      <a:r>
                        <a:rPr lang="en-US" altLang="ko-KR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b="0" spc="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가장 행복할 때는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16011"/>
                  </a:ext>
                </a:extLst>
              </a:tr>
              <a:tr h="13308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자기 자랑 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가지는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새롭게 도전했던 경험은</a:t>
                      </a:r>
                      <a:r>
                        <a:rPr lang="en-US" altLang="ko-KR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spc="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내가 소중하다고 느낄 때는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나의 성격 유형은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02821"/>
                  </a:ext>
                </a:extLst>
              </a:tr>
              <a:tr h="11506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해보고 싶은 직업 </a:t>
                      </a:r>
                      <a:endParaRPr lang="en-US" altLang="ko-KR" sz="1600" b="0" i="0" u="none" strike="noStrike" kern="1200" spc="-15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두 가지는</a:t>
                      </a:r>
                      <a:r>
                        <a:rPr lang="en-US" altLang="ko-KR" sz="1600" b="0" i="0" u="none" strike="noStrike" kern="1200" spc="-15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spc="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가장 좋아하는 과목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좋아하는 운동은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나의 취미나 특기는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495016"/>
                  </a:ext>
                </a:extLst>
              </a:tr>
              <a:tr h="9817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나의 인생 좌우명은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좋은 습관 한 가지는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623848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D002500-F2BD-307B-77A5-D86B521934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10398EEB-CD0E-7157-C6A2-5A6B77AAED55}"/>
              </a:ext>
            </a:extLst>
          </p:cNvPr>
          <p:cNvSpPr txBox="1">
            <a:spLocks/>
          </p:cNvSpPr>
          <p:nvPr/>
        </p:nvSpPr>
        <p:spPr bwMode="auto">
          <a:xfrm>
            <a:off x="804846" y="2499386"/>
            <a:ext cx="228541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냉장고에 초콜릿 가득 채우기</a:t>
            </a:r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 err="1">
                <a:solidFill>
                  <a:srgbClr val="FF0000"/>
                </a:solidFill>
              </a:rPr>
              <a:t>박주</a:t>
            </a:r>
            <a:r>
              <a:rPr lang="en-US" altLang="ko-KR" sz="1700" dirty="0">
                <a:solidFill>
                  <a:srgbClr val="FF0000"/>
                </a:solidFill>
              </a:rPr>
              <a:t>O)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D77CE64B-8199-18E5-F25B-4FBE7B40C812}"/>
              </a:ext>
            </a:extLst>
          </p:cNvPr>
          <p:cNvSpPr txBox="1">
            <a:spLocks/>
          </p:cNvSpPr>
          <p:nvPr/>
        </p:nvSpPr>
        <p:spPr bwMode="auto">
          <a:xfrm>
            <a:off x="1043606" y="3540343"/>
            <a:ext cx="165618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그림 그리기</a:t>
            </a:r>
            <a:endParaRPr lang="en-US" altLang="ko-KR" sz="1700" dirty="0">
              <a:solidFill>
                <a:srgbClr val="FF0000"/>
              </a:solidFill>
            </a:endParaRPr>
          </a:p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>
                <a:solidFill>
                  <a:srgbClr val="FF0000"/>
                </a:solidFill>
              </a:rPr>
              <a:t>조아</a:t>
            </a:r>
            <a:r>
              <a:rPr lang="en-US" altLang="ko-KR" sz="1700" dirty="0">
                <a:solidFill>
                  <a:srgbClr val="FF0000"/>
                </a:solidFill>
              </a:rPr>
              <a:t>O)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4C1A2227-64B7-E88C-547E-7EC1A33080D3}"/>
              </a:ext>
            </a:extLst>
          </p:cNvPr>
          <p:cNvSpPr txBox="1">
            <a:spLocks/>
          </p:cNvSpPr>
          <p:nvPr/>
        </p:nvSpPr>
        <p:spPr bwMode="auto">
          <a:xfrm>
            <a:off x="1004342" y="4996821"/>
            <a:ext cx="194421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아나운서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변호사</a:t>
            </a:r>
            <a:endParaRPr lang="en-US" altLang="ko-KR" sz="1700" dirty="0">
              <a:solidFill>
                <a:srgbClr val="FF0000"/>
              </a:solidFill>
            </a:endParaRPr>
          </a:p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>
                <a:solidFill>
                  <a:srgbClr val="FF0000"/>
                </a:solidFill>
              </a:rPr>
              <a:t>김도</a:t>
            </a:r>
            <a:r>
              <a:rPr lang="en-US" altLang="ko-KR" sz="1700" dirty="0">
                <a:solidFill>
                  <a:srgbClr val="FF0000"/>
                </a:solidFill>
              </a:rPr>
              <a:t>O)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A4B1212F-9C1D-BCFB-05D3-5C68B6E0E8AE}"/>
              </a:ext>
            </a:extLst>
          </p:cNvPr>
          <p:cNvSpPr txBox="1">
            <a:spLocks/>
          </p:cNvSpPr>
          <p:nvPr/>
        </p:nvSpPr>
        <p:spPr bwMode="auto">
          <a:xfrm>
            <a:off x="867435" y="5956849"/>
            <a:ext cx="216024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중요한 것은 꺾이지 않는 마음</a:t>
            </a:r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>
                <a:solidFill>
                  <a:srgbClr val="FF0000"/>
                </a:solidFill>
              </a:rPr>
              <a:t>권도</a:t>
            </a:r>
            <a:r>
              <a:rPr lang="en-US" altLang="ko-KR" sz="1700" dirty="0">
                <a:solidFill>
                  <a:srgbClr val="FF0000"/>
                </a:solidFill>
              </a:rPr>
              <a:t>O)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7497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C8C360-6658-AB7C-7AD0-81E793B01D1E}"/>
              </a:ext>
            </a:extLst>
          </p:cNvPr>
          <p:cNvSpPr/>
          <p:nvPr/>
        </p:nvSpPr>
        <p:spPr bwMode="auto">
          <a:xfrm>
            <a:off x="323528" y="793982"/>
            <a:ext cx="8440064" cy="8518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65454" y="2168754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2000" b="1" i="0" u="none" strike="noStrike" baseline="0" dirty="0">
                <a:latin typeface="YDVYGO33"/>
              </a:rPr>
              <a:t>인터뷰와 빙고 게임을 통해 알게 된 진로 특성을 정리해 보자</a:t>
            </a:r>
            <a:r>
              <a:rPr lang="en-US" altLang="ko-KR" sz="2000" b="1" i="0" u="none" strike="noStrike" baseline="0" dirty="0">
                <a:latin typeface="YDVYGO33"/>
              </a:rPr>
              <a:t>.</a:t>
            </a:r>
            <a:endParaRPr lang="en-US" altLang="ko-KR" sz="2000" b="1" spc="-2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26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98E06BC-0F78-492B-F920-DB9821622646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15BCD-65DC-F8A7-B68C-16883C90DEA6}"/>
              </a:ext>
            </a:extLst>
          </p:cNvPr>
          <p:cNvSpPr txBox="1"/>
          <p:nvPr/>
        </p:nvSpPr>
        <p:spPr>
          <a:xfrm>
            <a:off x="1043607" y="2348880"/>
            <a:ext cx="3096345" cy="3693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354B4BF-BC33-E7A0-1C3C-179F376A9B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835524"/>
              </p:ext>
            </p:extLst>
          </p:nvPr>
        </p:nvGraphicFramePr>
        <p:xfrm>
          <a:off x="916096" y="1922563"/>
          <a:ext cx="7847496" cy="2908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432">
                  <a:extLst>
                    <a:ext uri="{9D8B030D-6E8A-4147-A177-3AD203B41FA5}">
                      <a16:colId xmlns:a16="http://schemas.microsoft.com/office/drawing/2014/main" val="1100516924"/>
                    </a:ext>
                  </a:extLst>
                </a:gridCol>
                <a:gridCol w="6006064">
                  <a:extLst>
                    <a:ext uri="{9D8B030D-6E8A-4147-A177-3AD203B41FA5}">
                      <a16:colId xmlns:a16="http://schemas.microsoft.com/office/drawing/2014/main" val="644855529"/>
                    </a:ext>
                  </a:extLst>
                </a:gridCol>
              </a:tblGrid>
              <a:tr h="6025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이름</a:t>
                      </a:r>
                      <a:endParaRPr lang="ko-KR" alt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새롭게 알게 된 진로 특성</a:t>
                      </a:r>
                      <a:endParaRPr lang="ko-KR" alt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965106"/>
                  </a:ext>
                </a:extLst>
              </a:tr>
              <a:tr h="6878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670750"/>
                  </a:ext>
                </a:extLst>
              </a:tr>
              <a:tr h="6965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친구 </a:t>
                      </a:r>
                      <a:r>
                        <a:rPr lang="en-US" altLang="ko-KR" sz="2200" dirty="0"/>
                        <a:t>(         )</a:t>
                      </a:r>
                      <a:endParaRPr lang="ko-KR" alt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256792"/>
                  </a:ext>
                </a:extLst>
              </a:tr>
              <a:tr h="9213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dirty="0"/>
                        <a:t>친구 </a:t>
                      </a:r>
                      <a:r>
                        <a:rPr lang="en-US" altLang="ko-KR" sz="2200" dirty="0"/>
                        <a:t>(         )</a:t>
                      </a:r>
                      <a:endParaRPr lang="ko-KR" alt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779998"/>
                  </a:ext>
                </a:extLst>
              </a:tr>
            </a:tbl>
          </a:graphicData>
        </a:graphic>
      </p:graphicFrame>
      <p:sp>
        <p:nvSpPr>
          <p:cNvPr id="4" name="모서리가 둥근 직사각형 28">
            <a:extLst>
              <a:ext uri="{FF2B5EF4-FFF2-40B4-BE49-F238E27FC236}">
                <a16:creationId xmlns:a16="http://schemas.microsoft.com/office/drawing/2014/main" id="{072CC5FE-CD6E-7C87-9BC5-4E740EFAC38C}"/>
              </a:ext>
            </a:extLst>
          </p:cNvPr>
          <p:cNvSpPr/>
          <p:nvPr/>
        </p:nvSpPr>
        <p:spPr bwMode="auto">
          <a:xfrm>
            <a:off x="7952729" y="137709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9A4F47-4C13-D310-5FDD-0DFD0FECD270}"/>
              </a:ext>
            </a:extLst>
          </p:cNvPr>
          <p:cNvSpPr txBox="1"/>
          <p:nvPr/>
        </p:nvSpPr>
        <p:spPr>
          <a:xfrm>
            <a:off x="282142" y="139069"/>
            <a:ext cx="825029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1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인터뷰와 빙고 게임으로 나와 친구의 진로 특성 알기</a:t>
            </a:r>
          </a:p>
        </p:txBody>
      </p: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410BA83-3473-C660-91CD-B862D8AEB7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735AF9E-78D2-B541-CB90-57DD7ADAA589}"/>
              </a:ext>
            </a:extLst>
          </p:cNvPr>
          <p:cNvSpPr txBox="1">
            <a:spLocks/>
          </p:cNvSpPr>
          <p:nvPr/>
        </p:nvSpPr>
        <p:spPr bwMode="auto">
          <a:xfrm>
            <a:off x="2843808" y="3244695"/>
            <a:ext cx="5384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dirty="0">
                <a:solidFill>
                  <a:srgbClr val="FF0000"/>
                </a:solidFill>
              </a:rPr>
              <a:t>친구의 꿈이 건축가이고 미니 조형물을 만들었을 때  행복했다는 것을 알았다</a:t>
            </a:r>
            <a:r>
              <a:rPr lang="en-US" altLang="ko-KR" sz="1700" dirty="0">
                <a:solidFill>
                  <a:srgbClr val="FF0000"/>
                </a:solidFill>
              </a:rPr>
              <a:t>. 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853263E3-49A8-47CA-83BD-0997A854791B}"/>
              </a:ext>
            </a:extLst>
          </p:cNvPr>
          <p:cNvSpPr txBox="1">
            <a:spLocks/>
          </p:cNvSpPr>
          <p:nvPr/>
        </p:nvSpPr>
        <p:spPr bwMode="auto">
          <a:xfrm>
            <a:off x="2843808" y="2545142"/>
            <a:ext cx="5384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dirty="0">
                <a:solidFill>
                  <a:srgbClr val="FF0000"/>
                </a:solidFill>
              </a:rPr>
              <a:t>나는 노래 듣고 악기 연주하는 것을 좋아하고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잘한다는 것을 알았다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r>
              <a:rPr lang="en-US" altLang="ko-KR" sz="1700" dirty="0">
                <a:solidFill>
                  <a:srgbClr val="FF0000"/>
                </a:solidFill>
              </a:rPr>
              <a:t> 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0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B6ABC-3AC4-9D24-FC0D-160CE05BC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F7A192-A8E9-F80E-BE8D-B6B20D9CB15D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52B1C53-A669-8192-D9E2-61FAA0151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F0C6D3-E526-D52E-749A-EAB2677AC038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6EC9D29-1432-CB8E-7811-309B2F6F7C8D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8007396-556C-7DC0-FD63-3633C2251220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C5B5E-255B-D734-ACBF-409E7F4005EA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친구와 함께 나의 장점 찾기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5C11773C-933A-6E17-23F9-677DD8F9D76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친구와 함께 나의 장점을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83E935-F718-6210-314B-C91FB68AE27F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27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EC3220A-9580-AF53-50A4-D6DCA6DE8CF9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9" name="모서리가 둥근 직사각형 36">
            <a:extLst>
              <a:ext uri="{FF2B5EF4-FFF2-40B4-BE49-F238E27FC236}">
                <a16:creationId xmlns:a16="http://schemas.microsoft.com/office/drawing/2014/main" id="{89564A5B-D7A6-AF07-B085-970F2BB601E5}"/>
              </a:ext>
            </a:extLst>
          </p:cNvPr>
          <p:cNvSpPr/>
          <p:nvPr/>
        </p:nvSpPr>
        <p:spPr bwMode="auto">
          <a:xfrm>
            <a:off x="1128768" y="1798146"/>
            <a:ext cx="6261017" cy="3024581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051CFBE9-B909-FC01-9724-9DC824D4FE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21" y="2216461"/>
            <a:ext cx="980761" cy="1130007"/>
          </a:xfrm>
          <a:prstGeom prst="rect">
            <a:avLst/>
          </a:prstGeom>
        </p:spPr>
      </p:pic>
      <p:sp>
        <p:nvSpPr>
          <p:cNvPr id="22" name="TextBox 32">
            <a:extLst>
              <a:ext uri="{FF2B5EF4-FFF2-40B4-BE49-F238E27FC236}">
                <a16:creationId xmlns:a16="http://schemas.microsoft.com/office/drawing/2014/main" id="{F01ACC82-5FC7-50A5-9D3D-29A21B122642}"/>
              </a:ext>
            </a:extLst>
          </p:cNvPr>
          <p:cNvSpPr txBox="1"/>
          <p:nvPr/>
        </p:nvSpPr>
        <p:spPr>
          <a:xfrm>
            <a:off x="1792818" y="2125305"/>
            <a:ext cx="5211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0" i="0" u="none" strike="noStrike" baseline="0" dirty="0">
                <a:latin typeface="YDVYGO32"/>
              </a:rPr>
              <a:t>자신이 생각하는 장점</a:t>
            </a:r>
            <a:r>
              <a:rPr lang="en-US" altLang="ko-KR" sz="2000" b="0" i="0" u="none" strike="noStrike" baseline="0" dirty="0">
                <a:latin typeface="YDVYGO32"/>
              </a:rPr>
              <a:t>(</a:t>
            </a:r>
            <a:r>
              <a:rPr lang="ko-KR" altLang="en-US" sz="2000" dirty="0">
                <a:latin typeface="YDVYGO32"/>
              </a:rPr>
              <a:t>긍정적이거나 좋은 점</a:t>
            </a:r>
            <a:r>
              <a:rPr lang="en-US" altLang="ko-KR" sz="2000" dirty="0">
                <a:latin typeface="YDVYGO32"/>
              </a:rPr>
              <a:t>)</a:t>
            </a:r>
            <a:r>
              <a:rPr lang="ko-KR" altLang="en-US" sz="2000" dirty="0">
                <a:latin typeface="YDVYGO32"/>
              </a:rPr>
              <a:t>에 ★을 그린다</a:t>
            </a:r>
            <a:r>
              <a:rPr lang="en-US" altLang="ko-KR" sz="2000" dirty="0">
                <a:latin typeface="YDVYGO32"/>
              </a:rPr>
              <a:t>(</a:t>
            </a:r>
            <a:r>
              <a:rPr lang="ko-KR" altLang="en-US" sz="2000" dirty="0">
                <a:latin typeface="YDVYGO32"/>
              </a:rPr>
              <a:t>예시에 없는 장점은 아래 빈칸에 쓴다</a:t>
            </a:r>
            <a:r>
              <a:rPr lang="en-US" altLang="ko-KR" sz="2000" dirty="0">
                <a:latin typeface="YDVYGO32"/>
              </a:rPr>
              <a:t>).</a:t>
            </a:r>
            <a:endParaRPr lang="en-US" altLang="ko-KR" sz="2000" b="0" i="0" u="none" strike="noStrike" baseline="0" dirty="0">
              <a:latin typeface="YDVYGO32"/>
            </a:endParaRPr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5C810D86-BC15-8D3A-AA7E-9AE8E019C0B3}"/>
              </a:ext>
            </a:extLst>
          </p:cNvPr>
          <p:cNvSpPr txBox="1"/>
          <p:nvPr/>
        </p:nvSpPr>
        <p:spPr>
          <a:xfrm>
            <a:off x="1376838" y="2070725"/>
            <a:ext cx="447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❶</a:t>
            </a:r>
            <a:endParaRPr lang="ko-KR" altLang="en-US" sz="2000" dirty="0"/>
          </a:p>
        </p:txBody>
      </p:sp>
      <p:sp>
        <p:nvSpPr>
          <p:cNvPr id="24" name="TextBox 34">
            <a:extLst>
              <a:ext uri="{FF2B5EF4-FFF2-40B4-BE49-F238E27FC236}">
                <a16:creationId xmlns:a16="http://schemas.microsoft.com/office/drawing/2014/main" id="{2AE31AD8-3F92-1262-5D45-79C3EDAA2553}"/>
              </a:ext>
            </a:extLst>
          </p:cNvPr>
          <p:cNvSpPr txBox="1"/>
          <p:nvPr/>
        </p:nvSpPr>
        <p:spPr>
          <a:xfrm>
            <a:off x="1394322" y="313403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❷</a:t>
            </a:r>
            <a:endParaRPr lang="ko-KR" altLang="en-US" sz="2000" dirty="0"/>
          </a:p>
        </p:txBody>
      </p:sp>
      <p:sp>
        <p:nvSpPr>
          <p:cNvPr id="25" name="TextBox 39">
            <a:extLst>
              <a:ext uri="{FF2B5EF4-FFF2-40B4-BE49-F238E27FC236}">
                <a16:creationId xmlns:a16="http://schemas.microsoft.com/office/drawing/2014/main" id="{1484D983-0C48-6E26-2EDD-EC8832CEC30C}"/>
              </a:ext>
            </a:extLst>
          </p:cNvPr>
          <p:cNvSpPr txBox="1"/>
          <p:nvPr/>
        </p:nvSpPr>
        <p:spPr>
          <a:xfrm rot="10800000" flipV="1">
            <a:off x="1376838" y="3991985"/>
            <a:ext cx="290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❸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91DC92-5594-EC04-46BC-EA1DC2AD88F5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91CE5F9-A9EA-7F36-EDFA-C7FADE5A205C}"/>
              </a:ext>
            </a:extLst>
          </p:cNvPr>
          <p:cNvSpPr txBox="1"/>
          <p:nvPr/>
        </p:nvSpPr>
        <p:spPr>
          <a:xfrm>
            <a:off x="1814833" y="4007041"/>
            <a:ext cx="51899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000" dirty="0">
                <a:solidFill>
                  <a:srgbClr val="000000"/>
                </a:solidFill>
                <a:latin typeface="YDVYGO32"/>
              </a:rPr>
              <a:t>가장 많은 </a:t>
            </a:r>
            <a:r>
              <a:rPr lang="ko-KR" altLang="en-US" sz="2000" dirty="0">
                <a:latin typeface="YDVYGO32"/>
              </a:rPr>
              <a:t>★ 과 </a:t>
            </a:r>
            <a:r>
              <a:rPr lang="ko-KR" altLang="en-US" sz="2000" b="0" i="0" u="none" strike="noStrike" baseline="0" dirty="0">
                <a:latin typeface="Barlow Semi Condensed Medium" panose="020F0502020204030204" pitchFamily="2" charset="0"/>
              </a:rPr>
              <a:t>♥ </a:t>
            </a:r>
            <a:r>
              <a:rPr lang="ko-KR" altLang="en-US" sz="2000" b="0" i="0" u="none" strike="noStrike" baseline="0" dirty="0">
                <a:latin typeface="YDVYGO32"/>
              </a:rPr>
              <a:t>가 그려진 장점 </a:t>
            </a:r>
            <a:r>
              <a:rPr lang="en-US" altLang="ko-KR" sz="2000" b="0" i="0" u="none" strike="noStrike" baseline="0" dirty="0">
                <a:latin typeface="YDVYGO32"/>
              </a:rPr>
              <a:t>5</a:t>
            </a:r>
            <a:r>
              <a:rPr lang="ko-KR" altLang="en-US" sz="2000" b="0" i="0" u="none" strike="noStrike" baseline="0" dirty="0">
                <a:latin typeface="YDVYGO32"/>
              </a:rPr>
              <a:t>가지를 색깔 펜으로 표시한다</a:t>
            </a:r>
            <a:r>
              <a:rPr lang="en-US" altLang="ko-KR" sz="2000" b="0" i="0" u="none" strike="noStrike" baseline="0" dirty="0">
                <a:latin typeface="YDVYGO32"/>
              </a:rPr>
              <a:t>. </a:t>
            </a:r>
            <a:endParaRPr lang="ko-KR" altLang="en-US" sz="2000" dirty="0"/>
          </a:p>
        </p:txBody>
      </p:sp>
      <p:sp>
        <p:nvSpPr>
          <p:cNvPr id="39" name="TextBox 32">
            <a:extLst>
              <a:ext uri="{FF2B5EF4-FFF2-40B4-BE49-F238E27FC236}">
                <a16:creationId xmlns:a16="http://schemas.microsoft.com/office/drawing/2014/main" id="{F3DC0A8A-A52E-8E4F-3539-4D214A1AC81E}"/>
              </a:ext>
            </a:extLst>
          </p:cNvPr>
          <p:cNvSpPr txBox="1"/>
          <p:nvPr/>
        </p:nvSpPr>
        <p:spPr>
          <a:xfrm>
            <a:off x="1775726" y="3140968"/>
            <a:ext cx="5044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0" i="0" u="none" strike="noStrike" baseline="0" dirty="0">
                <a:latin typeface="YDVYGO32"/>
              </a:rPr>
              <a:t>10</a:t>
            </a:r>
            <a:r>
              <a:rPr lang="ko-KR" altLang="en-US" sz="2000" b="0" i="0" u="none" strike="noStrike" baseline="0" dirty="0">
                <a:latin typeface="YDVYGO32"/>
              </a:rPr>
              <a:t>명의 친구를 만나 친구의 장점 </a:t>
            </a:r>
            <a:r>
              <a:rPr lang="en-US" altLang="ko-KR" sz="2000" b="0" i="0" u="none" strike="noStrike" baseline="0" dirty="0">
                <a:latin typeface="YDVYGO32"/>
              </a:rPr>
              <a:t>5</a:t>
            </a:r>
            <a:r>
              <a:rPr lang="ko-KR" altLang="en-US" sz="2000" b="0" i="0" u="none" strike="noStrike" baseline="0" dirty="0"/>
              <a:t>개에 ♥을 그려 준다</a:t>
            </a:r>
            <a:r>
              <a:rPr lang="en-US" altLang="ko-KR" sz="2000" b="0" i="0" u="none" strike="noStrike" baseline="0" dirty="0"/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9EAF562-812F-F030-961D-2AB2D29BCD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E6124589-5862-0DA4-A566-64326C6A1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2014" y="2846068"/>
            <a:ext cx="1184923" cy="19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25973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529F7-EEFA-4E43-C8BC-FAC7CC9A7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38FC91-F6A5-60B9-4FF2-BE348175373B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22234C4-906F-927C-441F-6B6966F3E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A997E6-805F-CF16-D626-A8624EDB25B0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72B7F04-1D9F-E961-7D94-CD794C9F4850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F8FD0BB-BBAE-FFE8-BE84-10DB1DB6FCEC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F17941-8967-8CDB-6F12-88E296151205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친구와 함께 나의 장점 찾기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DB01E7E2-4D5C-6482-C45B-CE3DDF734CC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친구와 함께 나의 장점을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5AC38F-F253-6C7C-EB10-75A189B87EDB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27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1E7DF05-1585-5841-EF8D-503D243AC2E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4819657-3FF7-4137-BE7C-1CA4D4121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870133"/>
            <a:ext cx="8064896" cy="3984491"/>
          </a:xfrm>
          <a:prstGeom prst="rect">
            <a:avLst/>
          </a:prstGeom>
        </p:spPr>
      </p:pic>
      <p:sp>
        <p:nvSpPr>
          <p:cNvPr id="13" name="모서리가 둥근 직사각형 28">
            <a:extLst>
              <a:ext uri="{FF2B5EF4-FFF2-40B4-BE49-F238E27FC236}">
                <a16:creationId xmlns:a16="http://schemas.microsoft.com/office/drawing/2014/main" id="{A2ACBCE9-40EA-C3D1-4841-EF5069613374}"/>
              </a:ext>
            </a:extLst>
          </p:cNvPr>
          <p:cNvSpPr/>
          <p:nvPr/>
        </p:nvSpPr>
        <p:spPr bwMode="auto">
          <a:xfrm>
            <a:off x="7795807" y="1336420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CC07A0-BF04-9208-9881-9B33F972B2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6DD2157C-CB86-57CD-AEB0-2B61966186D1}"/>
              </a:ext>
            </a:extLst>
          </p:cNvPr>
          <p:cNvSpPr/>
          <p:nvPr/>
        </p:nvSpPr>
        <p:spPr bwMode="auto">
          <a:xfrm>
            <a:off x="2483768" y="2402894"/>
            <a:ext cx="288032" cy="335072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별: 꼭짓점 5개 16">
            <a:extLst>
              <a:ext uri="{FF2B5EF4-FFF2-40B4-BE49-F238E27FC236}">
                <a16:creationId xmlns:a16="http://schemas.microsoft.com/office/drawing/2014/main" id="{E97CF58C-2097-BB35-9F13-EBF4F40CA844}"/>
              </a:ext>
            </a:extLst>
          </p:cNvPr>
          <p:cNvSpPr/>
          <p:nvPr/>
        </p:nvSpPr>
        <p:spPr bwMode="auto">
          <a:xfrm>
            <a:off x="2483768" y="3284984"/>
            <a:ext cx="288032" cy="335072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하트 18">
            <a:extLst>
              <a:ext uri="{FF2B5EF4-FFF2-40B4-BE49-F238E27FC236}">
                <a16:creationId xmlns:a16="http://schemas.microsoft.com/office/drawing/2014/main" id="{83517959-8192-4E14-517D-4DF6A8728C24}"/>
              </a:ext>
            </a:extLst>
          </p:cNvPr>
          <p:cNvSpPr/>
          <p:nvPr/>
        </p:nvSpPr>
        <p:spPr bwMode="auto">
          <a:xfrm>
            <a:off x="3263820" y="2437338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하트 19">
            <a:extLst>
              <a:ext uri="{FF2B5EF4-FFF2-40B4-BE49-F238E27FC236}">
                <a16:creationId xmlns:a16="http://schemas.microsoft.com/office/drawing/2014/main" id="{F60AB153-CE24-1A23-2A4F-D9613D600D52}"/>
              </a:ext>
            </a:extLst>
          </p:cNvPr>
          <p:cNvSpPr/>
          <p:nvPr/>
        </p:nvSpPr>
        <p:spPr bwMode="auto">
          <a:xfrm>
            <a:off x="6804248" y="2437338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하트 20">
            <a:extLst>
              <a:ext uri="{FF2B5EF4-FFF2-40B4-BE49-F238E27FC236}">
                <a16:creationId xmlns:a16="http://schemas.microsoft.com/office/drawing/2014/main" id="{9A7326CA-5393-02FF-5F80-63C02FCCAAF0}"/>
              </a:ext>
            </a:extLst>
          </p:cNvPr>
          <p:cNvSpPr/>
          <p:nvPr/>
        </p:nvSpPr>
        <p:spPr bwMode="auto">
          <a:xfrm>
            <a:off x="2832891" y="2437338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하트 21">
            <a:extLst>
              <a:ext uri="{FF2B5EF4-FFF2-40B4-BE49-F238E27FC236}">
                <a16:creationId xmlns:a16="http://schemas.microsoft.com/office/drawing/2014/main" id="{24F14DF0-D4B7-ADC2-0ADA-60DDCB1DF9E9}"/>
              </a:ext>
            </a:extLst>
          </p:cNvPr>
          <p:cNvSpPr/>
          <p:nvPr/>
        </p:nvSpPr>
        <p:spPr bwMode="auto">
          <a:xfrm>
            <a:off x="2953936" y="3321239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하트 22">
            <a:extLst>
              <a:ext uri="{FF2B5EF4-FFF2-40B4-BE49-F238E27FC236}">
                <a16:creationId xmlns:a16="http://schemas.microsoft.com/office/drawing/2014/main" id="{1326A3B4-E1DD-7497-5456-14B19911B580}"/>
              </a:ext>
            </a:extLst>
          </p:cNvPr>
          <p:cNvSpPr/>
          <p:nvPr/>
        </p:nvSpPr>
        <p:spPr bwMode="auto">
          <a:xfrm>
            <a:off x="3491130" y="3305693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하트 23">
            <a:extLst>
              <a:ext uri="{FF2B5EF4-FFF2-40B4-BE49-F238E27FC236}">
                <a16:creationId xmlns:a16="http://schemas.microsoft.com/office/drawing/2014/main" id="{611EF90B-1CDE-EC29-B8CB-3E09DCE2CE62}"/>
              </a:ext>
            </a:extLst>
          </p:cNvPr>
          <p:cNvSpPr/>
          <p:nvPr/>
        </p:nvSpPr>
        <p:spPr bwMode="auto">
          <a:xfrm>
            <a:off x="3746024" y="2407246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354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E9286-1F05-E605-8172-55A0BD6CC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F8F084-0362-CC22-A1C7-DE3495AB5B69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DDE97F-591C-70D8-4B69-2035BE2D1B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54BC51-192F-C819-0C7A-AB28543B4B0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334FF14-272B-EBB0-DE9F-BCFD8A63742D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BCEB86A-52E7-5659-159A-E31879F795C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AA2929-657A-14EB-0AEB-F467BEBC05F4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친구와 함께 나의 장점 찾기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B7CE714-FD0C-1F09-2B08-37F4B6E550CC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친구와 함께 나의 장점을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85DD19-E51C-3AB8-134B-04F5AADB817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27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53824C9-FA1A-2AAA-4C9E-2581B844B180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4630B39-FA28-8162-F85D-E7E555503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04" y="2343882"/>
            <a:ext cx="7902043" cy="367740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20FC3A02-9CE4-02CD-F3FE-3DAA78E904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50" y="1895485"/>
            <a:ext cx="7902042" cy="535967"/>
          </a:xfrm>
          <a:prstGeom prst="rect">
            <a:avLst/>
          </a:prstGeom>
        </p:spPr>
      </p:pic>
      <p:sp>
        <p:nvSpPr>
          <p:cNvPr id="20" name="모서리가 둥근 직사각형 28">
            <a:extLst>
              <a:ext uri="{FF2B5EF4-FFF2-40B4-BE49-F238E27FC236}">
                <a16:creationId xmlns:a16="http://schemas.microsoft.com/office/drawing/2014/main" id="{06809D85-594B-C29B-2AED-28A51D0733C0}"/>
              </a:ext>
            </a:extLst>
          </p:cNvPr>
          <p:cNvSpPr/>
          <p:nvPr/>
        </p:nvSpPr>
        <p:spPr bwMode="auto">
          <a:xfrm>
            <a:off x="7790695" y="129163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ED489D-59E0-E1D3-38A9-7DE214E634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9" name="하트 8">
            <a:extLst>
              <a:ext uri="{FF2B5EF4-FFF2-40B4-BE49-F238E27FC236}">
                <a16:creationId xmlns:a16="http://schemas.microsoft.com/office/drawing/2014/main" id="{EE09ED25-1DEB-EA35-C338-67048A452DB5}"/>
              </a:ext>
            </a:extLst>
          </p:cNvPr>
          <p:cNvSpPr/>
          <p:nvPr/>
        </p:nvSpPr>
        <p:spPr bwMode="auto">
          <a:xfrm>
            <a:off x="2512673" y="2445856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519E40-80E8-11A3-346F-06FC3D78BDCB}"/>
              </a:ext>
            </a:extLst>
          </p:cNvPr>
          <p:cNvSpPr/>
          <p:nvPr/>
        </p:nvSpPr>
        <p:spPr bwMode="auto">
          <a:xfrm>
            <a:off x="3091243" y="2435638"/>
            <a:ext cx="288032" cy="335072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1E399ACE-9193-C95C-6FBC-AFAA1128931A}"/>
              </a:ext>
            </a:extLst>
          </p:cNvPr>
          <p:cNvSpPr/>
          <p:nvPr/>
        </p:nvSpPr>
        <p:spPr bwMode="auto">
          <a:xfrm>
            <a:off x="2555776" y="4221088"/>
            <a:ext cx="288032" cy="335072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하트 16">
            <a:extLst>
              <a:ext uri="{FF2B5EF4-FFF2-40B4-BE49-F238E27FC236}">
                <a16:creationId xmlns:a16="http://schemas.microsoft.com/office/drawing/2014/main" id="{15E63BC4-ABA3-A6B1-DE80-37BFA92EA0D5}"/>
              </a:ext>
            </a:extLst>
          </p:cNvPr>
          <p:cNvSpPr/>
          <p:nvPr/>
        </p:nvSpPr>
        <p:spPr bwMode="auto">
          <a:xfrm>
            <a:off x="6876256" y="2445856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하트 20">
            <a:extLst>
              <a:ext uri="{FF2B5EF4-FFF2-40B4-BE49-F238E27FC236}">
                <a16:creationId xmlns:a16="http://schemas.microsoft.com/office/drawing/2014/main" id="{1B26FD46-A642-3505-8167-3083436F8BE0}"/>
              </a:ext>
            </a:extLst>
          </p:cNvPr>
          <p:cNvSpPr/>
          <p:nvPr/>
        </p:nvSpPr>
        <p:spPr bwMode="auto">
          <a:xfrm>
            <a:off x="3637356" y="3371742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하트 21">
            <a:extLst>
              <a:ext uri="{FF2B5EF4-FFF2-40B4-BE49-F238E27FC236}">
                <a16:creationId xmlns:a16="http://schemas.microsoft.com/office/drawing/2014/main" id="{BFF55FB8-9497-558C-F55B-AE481BCC5A8D}"/>
              </a:ext>
            </a:extLst>
          </p:cNvPr>
          <p:cNvSpPr/>
          <p:nvPr/>
        </p:nvSpPr>
        <p:spPr bwMode="auto">
          <a:xfrm>
            <a:off x="2483768" y="3381960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하트 22">
            <a:extLst>
              <a:ext uri="{FF2B5EF4-FFF2-40B4-BE49-F238E27FC236}">
                <a16:creationId xmlns:a16="http://schemas.microsoft.com/office/drawing/2014/main" id="{3CE4234D-37D1-ADEB-46FB-F07B7F95E816}"/>
              </a:ext>
            </a:extLst>
          </p:cNvPr>
          <p:cNvSpPr/>
          <p:nvPr/>
        </p:nvSpPr>
        <p:spPr bwMode="auto">
          <a:xfrm>
            <a:off x="3011813" y="3381960"/>
            <a:ext cx="389991" cy="335072"/>
          </a:xfrm>
          <a:prstGeom prst="hea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0008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C9AD2-B06C-D137-595C-B0D075C42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112D53-D577-9740-C4F5-A98132A46D91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7A9073-1814-90B4-A59F-B2747EBB5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61B9A8-B7D9-13F2-1939-8158B1BDF0E0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C9F4386-F4A4-8143-1DC2-011C3C71E242}"/>
              </a:ext>
            </a:extLst>
          </p:cNvPr>
          <p:cNvSpPr txBox="1">
            <a:spLocks/>
          </p:cNvSpPr>
          <p:nvPr/>
        </p:nvSpPr>
        <p:spPr bwMode="auto">
          <a:xfrm>
            <a:off x="827583" y="1658928"/>
            <a:ext cx="2431180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en-US" altLang="ko-KR" sz="2500" b="1" spc="-20" dirty="0">
                <a:solidFill>
                  <a:schemeClr val="tx2"/>
                </a:solidFill>
                <a:latin typeface="+mn-ea"/>
                <a:ea typeface="문체부 제목 돋음체" panose="020B0609000101010101" pitchFamily="49" charset="-127"/>
              </a:rPr>
              <a:t>&lt;</a:t>
            </a:r>
            <a:r>
              <a:rPr lang="ko-KR" altLang="en-US" sz="2200" b="1" spc="-20" dirty="0">
                <a:solidFill>
                  <a:schemeClr val="tx2"/>
                </a:solidFill>
                <a:latin typeface="+mn-ea"/>
                <a:ea typeface="문체부 제목 돋음체" panose="020B0609000101010101" pitchFamily="49" charset="-127"/>
              </a:rPr>
              <a:t>만난 친구 이름</a:t>
            </a:r>
            <a:r>
              <a:rPr lang="en-US" altLang="ko-KR" sz="2200" b="1" spc="-20" dirty="0">
                <a:solidFill>
                  <a:schemeClr val="tx2"/>
                </a:solidFill>
                <a:latin typeface="+mn-ea"/>
                <a:ea typeface="문체부 제목 돋음체" panose="020B0609000101010101" pitchFamily="49" charset="-127"/>
              </a:rPr>
              <a:t>&gt;</a:t>
            </a:r>
            <a:endParaRPr lang="en-US" altLang="ko-KR" sz="2200" b="1" spc="-150" dirty="0">
              <a:solidFill>
                <a:schemeClr val="tx2"/>
              </a:solidFill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AAD0DC0-403A-179E-6CA3-79DAD5085550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357806-DD6C-4256-E257-1DB61C788049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친구와 함께 나의 장점 찾기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76ECE74E-8FD3-F3F5-4323-9F73391FAB41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친구와 함께 나의 장점을 찾아보자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0A94FB-2B93-3A23-C337-DDEE80C40977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27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6A46978-7090-2613-AC1B-8B56D054DDB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0" name="모서리가 둥근 직사각형 28">
            <a:extLst>
              <a:ext uri="{FF2B5EF4-FFF2-40B4-BE49-F238E27FC236}">
                <a16:creationId xmlns:a16="http://schemas.microsoft.com/office/drawing/2014/main" id="{E0001DC0-EF58-095C-02A1-20AAD46A7B90}"/>
              </a:ext>
            </a:extLst>
          </p:cNvPr>
          <p:cNvSpPr/>
          <p:nvPr/>
        </p:nvSpPr>
        <p:spPr bwMode="auto">
          <a:xfrm>
            <a:off x="7746613" y="126744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673DFF6C-7D34-0448-7FCA-1C8F9EBCFE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143232"/>
              </p:ext>
            </p:extLst>
          </p:nvPr>
        </p:nvGraphicFramePr>
        <p:xfrm>
          <a:off x="971600" y="2266462"/>
          <a:ext cx="7560840" cy="1810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3565344726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32870122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421414683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932308956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037362547"/>
                    </a:ext>
                  </a:extLst>
                </a:gridCol>
              </a:tblGrid>
              <a:tr h="8857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98912"/>
                  </a:ext>
                </a:extLst>
              </a:tr>
              <a:tr h="92488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27306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AFD45B-59AE-F570-6302-EA9E2094B3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528E2D3-02A1-2458-72A4-FBA3732423E9}"/>
              </a:ext>
            </a:extLst>
          </p:cNvPr>
          <p:cNvSpPr txBox="1">
            <a:spLocks/>
          </p:cNvSpPr>
          <p:nvPr/>
        </p:nvSpPr>
        <p:spPr bwMode="auto">
          <a:xfrm>
            <a:off x="1026068" y="2559531"/>
            <a:ext cx="13681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>
                <a:solidFill>
                  <a:srgbClr val="FF0000"/>
                </a:solidFill>
              </a:rPr>
              <a:t>이윤</a:t>
            </a:r>
            <a:r>
              <a:rPr lang="en-US" altLang="ko-KR" sz="2000" b="1" dirty="0">
                <a:solidFill>
                  <a:srgbClr val="FF0000"/>
                </a:solidFill>
              </a:rPr>
              <a:t>O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E51FD74-744D-A308-EEE0-A8C8C1593DE9}"/>
              </a:ext>
            </a:extLst>
          </p:cNvPr>
          <p:cNvSpPr txBox="1">
            <a:spLocks/>
          </p:cNvSpPr>
          <p:nvPr/>
        </p:nvSpPr>
        <p:spPr bwMode="auto">
          <a:xfrm>
            <a:off x="2287574" y="2513830"/>
            <a:ext cx="17094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>
                <a:solidFill>
                  <a:srgbClr val="FF0000"/>
                </a:solidFill>
              </a:rPr>
              <a:t>우지</a:t>
            </a:r>
            <a:r>
              <a:rPr lang="en-US" altLang="ko-KR" sz="2000" b="1" dirty="0">
                <a:solidFill>
                  <a:srgbClr val="FF0000"/>
                </a:solidFill>
              </a:rPr>
              <a:t>O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74DC3E-1A92-806F-5A6A-9A01FB7A7D23}"/>
              </a:ext>
            </a:extLst>
          </p:cNvPr>
          <p:cNvSpPr txBox="1">
            <a:spLocks/>
          </p:cNvSpPr>
          <p:nvPr/>
        </p:nvSpPr>
        <p:spPr bwMode="auto">
          <a:xfrm>
            <a:off x="3832840" y="2513693"/>
            <a:ext cx="17094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rgbClr val="FF0000"/>
                </a:solidFill>
              </a:rPr>
              <a:t>김주</a:t>
            </a:r>
            <a:r>
              <a:rPr lang="en-US" altLang="ko-KR" sz="2000" b="1" dirty="0">
                <a:solidFill>
                  <a:srgbClr val="FF0000"/>
                </a:solidFill>
              </a:rPr>
              <a:t>O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8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F7563-F9B5-4151-0EC0-C3A2D60E0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43A9DF-A331-51B1-5A85-2C2CE3631D68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5EB5718-BBE4-8ACA-E422-11BD2CEB1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A5C324-7A9D-2149-84BD-BB93746216E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45434F2-1354-DC73-F895-EDC163C64DAA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967436-AAA6-A25A-F4AE-28642610CE6B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친구와 함께 나의 장점 찾기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F897ABC-2877-5FF9-F681-1815811390ED}"/>
              </a:ext>
            </a:extLst>
          </p:cNvPr>
          <p:cNvSpPr txBox="1">
            <a:spLocks/>
          </p:cNvSpPr>
          <p:nvPr/>
        </p:nvSpPr>
        <p:spPr bwMode="auto">
          <a:xfrm>
            <a:off x="1101176" y="1003375"/>
            <a:ext cx="75752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나의 장점 세 가지와 친구들이 알지 못하는 나의 반전 매력 한 가지를 섞어서 자신을 소개해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970919-41E8-E073-D9CB-0A40918C3CD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27</a:t>
            </a:r>
            <a:r>
              <a:rPr lang="ko-KR" altLang="en-US" sz="1600" b="1" dirty="0"/>
              <a:t>쪽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2B680F8-E0D4-C1F2-25B9-1E2259FB3C63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0" name="모서리가 둥근 직사각형 28">
            <a:extLst>
              <a:ext uri="{FF2B5EF4-FFF2-40B4-BE49-F238E27FC236}">
                <a16:creationId xmlns:a16="http://schemas.microsoft.com/office/drawing/2014/main" id="{6C1D137B-498E-ABAD-EE78-5BF00318DDEC}"/>
              </a:ext>
            </a:extLst>
          </p:cNvPr>
          <p:cNvSpPr/>
          <p:nvPr/>
        </p:nvSpPr>
        <p:spPr bwMode="auto">
          <a:xfrm>
            <a:off x="7704172" y="1744345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FEBBA-6B55-A312-B178-71ABBC42AB1A}"/>
              </a:ext>
            </a:extLst>
          </p:cNvPr>
          <p:cNvSpPr txBox="1"/>
          <p:nvPr/>
        </p:nvSpPr>
        <p:spPr>
          <a:xfrm>
            <a:off x="971599" y="2617174"/>
            <a:ext cx="751839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  <a:r>
              <a:rPr lang="ko-KR" altLang="en-US" dirty="0">
                <a:solidFill>
                  <a:schemeClr val="tx1"/>
                </a:solidFill>
              </a:rPr>
              <a:t>나는</a:t>
            </a:r>
            <a:r>
              <a:rPr lang="ko-KR" altLang="en-US" dirty="0">
                <a:solidFill>
                  <a:srgbClr val="FF0000"/>
                </a:solidFill>
              </a:rPr>
              <a:t>                                                                                         </a:t>
            </a:r>
            <a:r>
              <a:rPr lang="ko-KR" altLang="en-US" dirty="0">
                <a:solidFill>
                  <a:schemeClr val="tx1"/>
                </a:solidFill>
              </a:rPr>
              <a:t>사람이다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A9A6889-F8A3-EC6E-6AFF-7DFDC590A887}"/>
              </a:ext>
            </a:extLst>
          </p:cNvPr>
          <p:cNvSpPr txBox="1">
            <a:spLocks/>
          </p:cNvSpPr>
          <p:nvPr/>
        </p:nvSpPr>
        <p:spPr bwMode="auto">
          <a:xfrm>
            <a:off x="1584600" y="2702539"/>
            <a:ext cx="549975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sz="2200" b="1" dirty="0">
                <a:solidFill>
                  <a:srgbClr val="FF0000"/>
                </a:solidFill>
              </a:rPr>
              <a:t>인사를 잘하고</a:t>
            </a:r>
            <a:r>
              <a:rPr lang="en-US" altLang="ko-KR" sz="2200" b="1" dirty="0">
                <a:solidFill>
                  <a:srgbClr val="FF0000"/>
                </a:solidFill>
              </a:rPr>
              <a:t>, </a:t>
            </a:r>
            <a:r>
              <a:rPr lang="ko-KR" altLang="en-US" sz="2200" b="1" dirty="0">
                <a:solidFill>
                  <a:srgbClr val="FF0000"/>
                </a:solidFill>
              </a:rPr>
              <a:t>준비물을 잘 챙기고</a:t>
            </a:r>
            <a:r>
              <a:rPr lang="en-US" altLang="ko-KR" sz="2200" b="1" dirty="0">
                <a:solidFill>
                  <a:srgbClr val="FF0000"/>
                </a:solidFill>
              </a:rPr>
              <a:t>,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200" b="1" dirty="0">
                <a:solidFill>
                  <a:srgbClr val="FF0000"/>
                </a:solidFill>
              </a:rPr>
              <a:t>편식하지 않는 </a:t>
            </a:r>
          </a:p>
        </p:txBody>
      </p:sp>
    </p:spTree>
    <p:extLst>
      <p:ext uri="{BB962C8B-B14F-4D97-AF65-F5344CB8AC3E}">
        <p14:creationId xmlns:p14="http://schemas.microsoft.com/office/powerpoint/2010/main" val="4882281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815E83-7C4E-9B2A-C7E3-74DAB84B3BCE}"/>
              </a:ext>
            </a:extLst>
          </p:cNvPr>
          <p:cNvSpPr txBox="1"/>
          <p:nvPr/>
        </p:nvSpPr>
        <p:spPr>
          <a:xfrm>
            <a:off x="260485" y="556098"/>
            <a:ext cx="8855968" cy="5949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6E7FDA-0304-B003-158E-E1E7FC4FA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1" y="7020107"/>
            <a:ext cx="245455" cy="245455"/>
          </a:xfrm>
          <a:prstGeom prst="rect">
            <a:avLst/>
          </a:prstGeom>
        </p:spPr>
      </p:pic>
      <p:pic>
        <p:nvPicPr>
          <p:cNvPr id="14" name="그림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CBFDFF-57D6-F817-A4E2-1A7DB37C0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3" y="7005822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166AC7-C5BE-84BA-5243-FD9073AE8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017" y="7005822"/>
            <a:ext cx="270000" cy="2700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4" y="7099678"/>
            <a:ext cx="1736541" cy="190370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2C5E3585-3052-3329-0D48-3F10864FF4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4" y="7127062"/>
            <a:ext cx="1736541" cy="190370"/>
          </a:xfrm>
          <a:prstGeom prst="rect">
            <a:avLst/>
          </a:prstGeom>
        </p:spPr>
      </p:pic>
      <p:sp>
        <p:nvSpPr>
          <p:cNvPr id="62" name="모서리가 둥근 직사각형 61">
            <a:hlinkClick r:id="rId6" action="ppaction://hlinksldjump"/>
          </p:cNvPr>
          <p:cNvSpPr/>
          <p:nvPr/>
        </p:nvSpPr>
        <p:spPr>
          <a:xfrm>
            <a:off x="2718741" y="1385105"/>
            <a:ext cx="5580000" cy="468000"/>
          </a:xfrm>
          <a:prstGeom prst="roundRect">
            <a:avLst>
              <a:gd name="adj" fmla="val 1168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내가 좋아하고 잘하는 것은 무엇일까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</a:t>
            </a:r>
            <a:endParaRPr lang="ko-KR" altLang="en-US" sz="2000" b="1" dirty="0">
              <a:solidFill>
                <a:schemeClr val="tx1"/>
              </a:solidFill>
              <a:latin typeface="HY그래픽M" panose="02030600000101010101" pitchFamily="18" charset="-127"/>
              <a:ea typeface="HY그래픽M" panose="02030600000101010101" pitchFamily="18" charset="-127"/>
            </a:endParaRPr>
          </a:p>
        </p:txBody>
      </p:sp>
      <p:sp>
        <p:nvSpPr>
          <p:cNvPr id="63" name="모서리가 둥근 직사각형 62">
            <a:hlinkClick r:id="" action="ppaction://noaction"/>
          </p:cNvPr>
          <p:cNvSpPr/>
          <p:nvPr/>
        </p:nvSpPr>
        <p:spPr>
          <a:xfrm>
            <a:off x="2718740" y="1964499"/>
            <a:ext cx="5603465" cy="468000"/>
          </a:xfrm>
          <a:prstGeom prst="roundRect">
            <a:avLst>
              <a:gd name="adj" fmla="val 8698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rtlCol="0" anchor="ctr"/>
          <a:lstStyle/>
          <a:p>
            <a:r>
              <a:rPr lang="ko-KR" altLang="en-US" sz="17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진로 특성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,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긍정적 자아 개념</a:t>
            </a:r>
          </a:p>
        </p:txBody>
      </p:sp>
      <p:sp>
        <p:nvSpPr>
          <p:cNvPr id="64" name="모서리가 둥근 직사각형 63">
            <a:hlinkClick r:id="" action="ppaction://noaction"/>
          </p:cNvPr>
          <p:cNvSpPr/>
          <p:nvPr/>
        </p:nvSpPr>
        <p:spPr>
          <a:xfrm>
            <a:off x="2718741" y="2530209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rgbClr val="4BACC6">
                  <a:tint val="66000"/>
                  <a:satMod val="160000"/>
                </a:srgbClr>
              </a:gs>
              <a:gs pos="50000">
                <a:srgbClr val="4BACC6">
                  <a:tint val="44500"/>
                  <a:satMod val="160000"/>
                </a:srgbClr>
              </a:gs>
              <a:gs pos="100000">
                <a:srgbClr val="4BACC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endParaRPr lang="en-US" altLang="ko-KR" sz="28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  <a:p>
            <a:pPr algn="just"/>
            <a:r>
              <a:rPr lang="en-US" altLang="ko-KR" sz="2000" b="1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  </a:t>
            </a:r>
            <a:r>
              <a:rPr lang="en-US" altLang="ko-KR" sz="2000" b="1" spc="-15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&lt;</a:t>
            </a:r>
            <a:r>
              <a:rPr lang="ko-KR" altLang="en-US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오히려 좋아</a:t>
            </a:r>
            <a:r>
              <a:rPr lang="en-US" altLang="ko-KR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&gt; </a:t>
            </a:r>
            <a:r>
              <a:rPr lang="ko-KR" altLang="en-US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가사 중 한 소절을 개사해 보자</a:t>
            </a:r>
            <a:r>
              <a:rPr lang="en-US" altLang="ko-KR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.</a:t>
            </a:r>
            <a:r>
              <a:rPr lang="ko-KR" altLang="en-US" sz="2000" b="1" spc="-150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 </a:t>
            </a:r>
          </a:p>
        </p:txBody>
      </p:sp>
      <p:sp>
        <p:nvSpPr>
          <p:cNvPr id="65" name="모서리가 둥근 직사각형 64">
            <a:hlinkClick r:id="" action="ppaction://noaction"/>
          </p:cNvPr>
          <p:cNvSpPr/>
          <p:nvPr/>
        </p:nvSpPr>
        <p:spPr>
          <a:xfrm>
            <a:off x="2718741" y="3228118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0" i="0" u="none" strike="noStrike" baseline="0" dirty="0">
                <a:latin typeface="+mn-ea"/>
              </a:rPr>
              <a:t>동사 카드로 나의 흥미와 적성 찾기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6" name="모서리가 둥근 직사각형 65">
            <a:hlinkClick r:id="" action="ppaction://noaction"/>
          </p:cNvPr>
          <p:cNvSpPr/>
          <p:nvPr/>
        </p:nvSpPr>
        <p:spPr>
          <a:xfrm>
            <a:off x="2718741" y="3795551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0" i="0" u="none" strike="noStrike" baseline="0" dirty="0">
                <a:latin typeface="OTGureumGothicB"/>
              </a:rPr>
              <a:t>진로 가치 찾기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7" name="모서리가 둥근 직사각형 66">
            <a:hlinkClick r:id="" action="ppaction://noaction"/>
          </p:cNvPr>
          <p:cNvSpPr/>
          <p:nvPr/>
        </p:nvSpPr>
        <p:spPr>
          <a:xfrm>
            <a:off x="2718741" y="4382263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0" i="0" u="none" strike="noStrike" spc="-150" baseline="0" dirty="0">
                <a:latin typeface="OTGureumGothicB"/>
              </a:rPr>
              <a:t>인터뷰와  빙고  게임으로  나와  친구의  진로  특성  알기</a:t>
            </a:r>
            <a:endParaRPr lang="ko-KR" altLang="en-US" sz="2000" b="1" spc="-150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8" name="모서리가 둥근 직사각형 67">
            <a:hlinkClick r:id="" action="ppaction://noaction"/>
          </p:cNvPr>
          <p:cNvSpPr/>
          <p:nvPr/>
        </p:nvSpPr>
        <p:spPr>
          <a:xfrm>
            <a:off x="2718777" y="4961100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0" i="0" u="none" strike="noStrike" baseline="0" dirty="0">
                <a:latin typeface="+mn-ea"/>
              </a:rPr>
              <a:t>친구와 나의 장점 찾기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모서리가 둥근 직사각형 68">
            <a:hlinkClick r:id="rId6" action="ppaction://hlinksldjump"/>
          </p:cNvPr>
          <p:cNvSpPr/>
          <p:nvPr/>
        </p:nvSpPr>
        <p:spPr>
          <a:xfrm>
            <a:off x="2710900" y="802494"/>
            <a:ext cx="5580000" cy="468000"/>
          </a:xfrm>
          <a:prstGeom prst="roundRect">
            <a:avLst>
              <a:gd name="adj" fmla="val 116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단원의 학습 목표 알아보기</a:t>
            </a:r>
          </a:p>
        </p:txBody>
      </p:sp>
      <p:sp>
        <p:nvSpPr>
          <p:cNvPr id="70" name="모서리가 둥근 직사각형 36">
            <a:hlinkClick r:id="rId6" action="ppaction://hlinksldjump"/>
          </p:cNvPr>
          <p:cNvSpPr/>
          <p:nvPr/>
        </p:nvSpPr>
        <p:spPr bwMode="auto">
          <a:xfrm>
            <a:off x="899574" y="783152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000" b="1" dirty="0">
                <a:latin typeface="+mj-lt"/>
                <a:ea typeface="HY목각파임B" panose="02030600000101010101" pitchFamily="18" charset="-127"/>
              </a:rPr>
              <a:t>학습 목표</a:t>
            </a:r>
          </a:p>
        </p:txBody>
      </p:sp>
      <p:sp>
        <p:nvSpPr>
          <p:cNvPr id="72" name="모서리가 둥근 직사각형 33">
            <a:hlinkClick r:id="" action="ppaction://noaction"/>
          </p:cNvPr>
          <p:cNvSpPr/>
          <p:nvPr/>
        </p:nvSpPr>
        <p:spPr bwMode="auto">
          <a:xfrm>
            <a:off x="888577" y="1914865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본문</a:t>
            </a:r>
            <a:endParaRPr lang="en-US" altLang="ko-KR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3" name="모서리가 둥근 직사각형 36">
            <a:hlinkClick r:id="" action="ppaction://noaction"/>
          </p:cNvPr>
          <p:cNvSpPr/>
          <p:nvPr/>
        </p:nvSpPr>
        <p:spPr bwMode="auto">
          <a:xfrm>
            <a:off x="898198" y="2470853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4BACC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키우기</a:t>
            </a:r>
          </a:p>
        </p:txBody>
      </p:sp>
      <p:sp>
        <p:nvSpPr>
          <p:cNvPr id="74" name="모서리가 둥근 직사각형 36">
            <a:hlinkClick r:id="" action="ppaction://noaction"/>
          </p:cNvPr>
          <p:cNvSpPr/>
          <p:nvPr/>
        </p:nvSpPr>
        <p:spPr bwMode="auto">
          <a:xfrm>
            <a:off x="898198" y="3205297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1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5" name="모서리가 둥근 직사각형 36">
            <a:hlinkClick r:id="" action="ppaction://noaction"/>
          </p:cNvPr>
          <p:cNvSpPr/>
          <p:nvPr/>
        </p:nvSpPr>
        <p:spPr bwMode="auto">
          <a:xfrm>
            <a:off x="898198" y="3781361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2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6" name="모서리가 둥근 직사각형 36">
            <a:hlinkClick r:id="" action="ppaction://noaction"/>
          </p:cNvPr>
          <p:cNvSpPr/>
          <p:nvPr/>
        </p:nvSpPr>
        <p:spPr bwMode="auto">
          <a:xfrm>
            <a:off x="898198" y="4357425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3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7" name="모서리가 둥근 직사각형 76">
            <a:hlinkClick r:id="" action="ppaction://noaction"/>
          </p:cNvPr>
          <p:cNvSpPr/>
          <p:nvPr/>
        </p:nvSpPr>
        <p:spPr bwMode="auto">
          <a:xfrm>
            <a:off x="898198" y="4933489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4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53100" y="101656"/>
            <a:ext cx="1980000" cy="7298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b="1" dirty="0">
                <a:latin typeface="+mj-lt"/>
                <a:ea typeface="+mj-ea"/>
                <a:cs typeface="+mj-cs"/>
              </a:rPr>
              <a:t>  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&lt;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차례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&gt;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 </a:t>
            </a:r>
            <a:endParaRPr lang="ko-KR" altLang="en-US" sz="2800" b="1" kern="1200" dirty="0">
              <a:solidFill>
                <a:srgbClr val="7030A0"/>
              </a:solidFill>
              <a:latin typeface="HY목각파임B" panose="02030600000101010101" pitchFamily="18" charset="-127"/>
              <a:ea typeface="HY목각파임B" panose="02030600000101010101" pitchFamily="18" charset="-127"/>
              <a:cs typeface="+mj-cs"/>
            </a:endParaRPr>
          </a:p>
        </p:txBody>
      </p:sp>
      <p:sp>
        <p:nvSpPr>
          <p:cNvPr id="71" name="모서리가 둥근 직사각형 36">
            <a:hlinkClick r:id="rId6" action="ppaction://hlinksldjump"/>
          </p:cNvPr>
          <p:cNvSpPr/>
          <p:nvPr/>
        </p:nvSpPr>
        <p:spPr bwMode="auto">
          <a:xfrm>
            <a:off x="888577" y="1338801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열기</a:t>
            </a:r>
          </a:p>
        </p:txBody>
      </p:sp>
      <p:sp>
        <p:nvSpPr>
          <p:cNvPr id="2" name="모서리가 둥근 직사각형 67">
            <a:hlinkClick r:id="" action="ppaction://noaction"/>
            <a:extLst>
              <a:ext uri="{FF2B5EF4-FFF2-40B4-BE49-F238E27FC236}">
                <a16:creationId xmlns:a16="http://schemas.microsoft.com/office/drawing/2014/main" id="{509EB819-26CD-8AA4-2249-10C8E8A99C9A}"/>
              </a:ext>
            </a:extLst>
          </p:cNvPr>
          <p:cNvSpPr/>
          <p:nvPr/>
        </p:nvSpPr>
        <p:spPr>
          <a:xfrm>
            <a:off x="2742206" y="5535510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1800" b="0" i="0" u="none" strike="noStrike" baseline="0" dirty="0">
                <a:latin typeface="+mn-ea"/>
              </a:rPr>
              <a:t>    진로 심리 검사로 나의 특성 알아보기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모서리가 둥근 직사각형 76">
            <a:hlinkClick r:id="" action="ppaction://noaction"/>
            <a:extLst>
              <a:ext uri="{FF2B5EF4-FFF2-40B4-BE49-F238E27FC236}">
                <a16:creationId xmlns:a16="http://schemas.microsoft.com/office/drawing/2014/main" id="{E99469AB-749D-5418-0E48-E042D8FFF2CA}"/>
              </a:ext>
            </a:extLst>
          </p:cNvPr>
          <p:cNvSpPr/>
          <p:nvPr/>
        </p:nvSpPr>
        <p:spPr bwMode="auto">
          <a:xfrm>
            <a:off x="911029" y="5516146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5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4" name="모서리가 둥근 직사각형 67">
            <a:hlinkClick r:id="" action="ppaction://noaction"/>
            <a:extLst>
              <a:ext uri="{FF2B5EF4-FFF2-40B4-BE49-F238E27FC236}">
                <a16:creationId xmlns:a16="http://schemas.microsoft.com/office/drawing/2014/main" id="{4FBA6846-F6B4-0DA5-D043-4E1EDC0A381C}"/>
              </a:ext>
            </a:extLst>
          </p:cNvPr>
          <p:cNvSpPr/>
          <p:nvPr/>
        </p:nvSpPr>
        <p:spPr>
          <a:xfrm>
            <a:off x="2718741" y="6117812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0" i="0" u="none" strike="noStrike" baseline="0" dirty="0">
                <a:latin typeface="+mn-ea"/>
              </a:rPr>
              <a:t>나의 </a:t>
            </a:r>
            <a:r>
              <a:rPr lang="ko-KR" altLang="en-US" dirty="0">
                <a:latin typeface="+mn-ea"/>
              </a:rPr>
              <a:t>꿈나무 그리기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모서리가 둥근 직사각형 76">
            <a:hlinkClick r:id="" action="ppaction://noaction"/>
            <a:extLst>
              <a:ext uri="{FF2B5EF4-FFF2-40B4-BE49-F238E27FC236}">
                <a16:creationId xmlns:a16="http://schemas.microsoft.com/office/drawing/2014/main" id="{C4E3EB59-8791-11D7-0488-28705A1645F9}"/>
              </a:ext>
            </a:extLst>
          </p:cNvPr>
          <p:cNvSpPr/>
          <p:nvPr/>
        </p:nvSpPr>
        <p:spPr bwMode="auto">
          <a:xfrm>
            <a:off x="922334" y="6098803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6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8072443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3FCFD-97CB-F338-A62B-C9470CE86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2B1460-92B5-ABA9-5C85-1FA961E19304}"/>
              </a:ext>
            </a:extLst>
          </p:cNvPr>
          <p:cNvSpPr txBox="1"/>
          <p:nvPr/>
        </p:nvSpPr>
        <p:spPr>
          <a:xfrm>
            <a:off x="234428" y="-12924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DE6F865-E2E2-DBBC-DA3C-1F7C3AA24C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D55B47-BF47-08B3-B323-FBD105823E8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6133123-ED2C-D725-BBB5-D3F72F125D02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D97D32F-2FFF-C6E0-346A-53AE5EA9171B}"/>
              </a:ext>
            </a:extLst>
          </p:cNvPr>
          <p:cNvSpPr/>
          <p:nvPr/>
        </p:nvSpPr>
        <p:spPr>
          <a:xfrm>
            <a:off x="234428" y="-27384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249C3D-38CF-8135-94DA-9B95CB5EC9F3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AAC50BF-D290-0A7F-D2D6-EFE53BD644CE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buNone/>
            </a:pPr>
            <a:r>
              <a:rPr lang="ko-KR" altLang="en-US" sz="2000" b="1" spc="-20" dirty="0">
                <a:latin typeface="+mn-ea"/>
              </a:rPr>
              <a:t> 　 커리어넷에 접속하여 직업 흥미 검사를 실시한 후 나의 직업 흥미를 알아보자</a:t>
            </a:r>
            <a:r>
              <a:rPr lang="en-US" altLang="ko-KR" sz="2000" b="1" spc="-20" dirty="0">
                <a:latin typeface="+mn-ea"/>
              </a:rPr>
              <a:t>. 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EA0DED-2DF7-12C2-041B-D9E68E798D41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28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C90FDE-489F-741F-9AF0-1C118CA533CD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5D14FF5B-231C-8855-3094-85D34B8581FD}"/>
              </a:ext>
            </a:extLst>
          </p:cNvPr>
          <p:cNvSpPr/>
          <p:nvPr/>
        </p:nvSpPr>
        <p:spPr bwMode="auto">
          <a:xfrm>
            <a:off x="683568" y="955350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0C3DA4-39B9-43A4-42A5-91F506AA2C86}"/>
              </a:ext>
            </a:extLst>
          </p:cNvPr>
          <p:cNvSpPr txBox="1">
            <a:spLocks/>
          </p:cNvSpPr>
          <p:nvPr/>
        </p:nvSpPr>
        <p:spPr bwMode="auto">
          <a:xfrm>
            <a:off x="971600" y="1682805"/>
            <a:ext cx="7770941" cy="10095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 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커리어넷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www.career.go.kr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→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진로심리검사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→ </a:t>
            </a:r>
            <a:r>
              <a:rPr lang="ko-KR" altLang="en-US" sz="1800" b="0" i="0" u="none" strike="noStrike" baseline="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직업흥미검사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H)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</a:t>
            </a:r>
          </a:p>
          <a:p>
            <a:pPr marL="357188" indent="-357188">
              <a:buNone/>
            </a:pP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시작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→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로그인 또는 비회원 검사 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정보 입력</a:t>
            </a:r>
            <a:r>
              <a:rPr lang="en-US" altLang="ko-KR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→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검사 시작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800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소요시간１５～２０분，１２７문항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8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0" i="0" u="none" strike="noStrike" baseline="0" dirty="0">
                <a:latin typeface="+mj-ea"/>
                <a:ea typeface="+mj-ea"/>
              </a:rPr>
              <a:t> </a:t>
            </a:r>
            <a:r>
              <a:rPr lang="ko-KR" altLang="en-US" sz="1800" b="0" i="0" u="none" strike="noStrike" baseline="0" dirty="0">
                <a:latin typeface="YDVYGO32"/>
                <a:hlinkClick r:id="rId4"/>
              </a:rPr>
              <a:t>🛜</a:t>
            </a:r>
            <a:r>
              <a:rPr lang="ko-KR" altLang="en-US" sz="1800" b="0" i="0" u="none" strike="noStrike" baseline="0" dirty="0">
                <a:latin typeface="YDVYGO32"/>
              </a:rPr>
              <a:t>                                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DA8ED68-C0FA-1BA2-8474-A83D46AF3EFB}"/>
              </a:ext>
            </a:extLst>
          </p:cNvPr>
          <p:cNvSpPr txBox="1">
            <a:spLocks/>
          </p:cNvSpPr>
          <p:nvPr/>
        </p:nvSpPr>
        <p:spPr bwMode="auto">
          <a:xfrm>
            <a:off x="665454" y="274085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직업 흥미 검사의 주요 결과를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737853E-60CC-8741-88C1-2E0A6DB1D2D0}"/>
              </a:ext>
            </a:extLst>
          </p:cNvPr>
          <p:cNvSpPr/>
          <p:nvPr/>
        </p:nvSpPr>
        <p:spPr>
          <a:xfrm>
            <a:off x="702405" y="278013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3FCA84B5-EE67-1530-D6F8-17788D21C902}"/>
              </a:ext>
            </a:extLst>
          </p:cNvPr>
          <p:cNvSpPr/>
          <p:nvPr/>
        </p:nvSpPr>
        <p:spPr bwMode="auto">
          <a:xfrm>
            <a:off x="7956714" y="2843009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6D2EFC-6086-3548-78F5-5488170F57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CAAF0530-279A-180F-80F5-D2F84AF95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447651"/>
              </p:ext>
            </p:extLst>
          </p:nvPr>
        </p:nvGraphicFramePr>
        <p:xfrm>
          <a:off x="971599" y="3426655"/>
          <a:ext cx="7791993" cy="2700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836">
                  <a:extLst>
                    <a:ext uri="{9D8B030D-6E8A-4147-A177-3AD203B41FA5}">
                      <a16:colId xmlns:a16="http://schemas.microsoft.com/office/drawing/2014/main" val="3288029490"/>
                    </a:ext>
                  </a:extLst>
                </a:gridCol>
                <a:gridCol w="1527437">
                  <a:extLst>
                    <a:ext uri="{9D8B030D-6E8A-4147-A177-3AD203B41FA5}">
                      <a16:colId xmlns:a16="http://schemas.microsoft.com/office/drawing/2014/main" val="2884266563"/>
                    </a:ext>
                  </a:extLst>
                </a:gridCol>
                <a:gridCol w="1386884">
                  <a:extLst>
                    <a:ext uri="{9D8B030D-6E8A-4147-A177-3AD203B41FA5}">
                      <a16:colId xmlns:a16="http://schemas.microsoft.com/office/drawing/2014/main" val="1177868662"/>
                    </a:ext>
                  </a:extLst>
                </a:gridCol>
                <a:gridCol w="1023951">
                  <a:extLst>
                    <a:ext uri="{9D8B030D-6E8A-4147-A177-3AD203B41FA5}">
                      <a16:colId xmlns:a16="http://schemas.microsoft.com/office/drawing/2014/main" val="3768915799"/>
                    </a:ext>
                  </a:extLst>
                </a:gridCol>
                <a:gridCol w="1515108">
                  <a:extLst>
                    <a:ext uri="{9D8B030D-6E8A-4147-A177-3AD203B41FA5}">
                      <a16:colId xmlns:a16="http://schemas.microsoft.com/office/drawing/2014/main" val="1212220910"/>
                    </a:ext>
                  </a:extLst>
                </a:gridCol>
                <a:gridCol w="1417777">
                  <a:extLst>
                    <a:ext uri="{9D8B030D-6E8A-4147-A177-3AD203B41FA5}">
                      <a16:colId xmlns:a16="http://schemas.microsoft.com/office/drawing/2014/main" val="4022499470"/>
                    </a:ext>
                  </a:extLst>
                </a:gridCol>
              </a:tblGrid>
              <a:tr h="506401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일반 흥미 유형 및 관련 </a:t>
                      </a:r>
                      <a:r>
                        <a:rPr lang="ko-KR" altLang="en-US" dirty="0" err="1"/>
                        <a:t>직업군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선호 </a:t>
                      </a:r>
                      <a:r>
                        <a:rPr lang="ko-KR" altLang="en-US" dirty="0" err="1"/>
                        <a:t>직업군</a:t>
                      </a:r>
                      <a:r>
                        <a:rPr lang="ko-KR" altLang="en-US" dirty="0"/>
                        <a:t> 및 선호 직업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759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1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순위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955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유형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선호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 err="1"/>
                        <a:t>직업군</a:t>
                      </a:r>
                      <a:endParaRPr lang="ko-KR" alt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594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관련 </a:t>
                      </a:r>
                      <a:endParaRPr lang="en-US" altLang="ko-KR" sz="1700" spc="-150" dirty="0"/>
                    </a:p>
                    <a:p>
                      <a:pPr latinLnBrk="1"/>
                      <a:r>
                        <a:rPr lang="ko-KR" altLang="en-US" sz="1700" spc="-150" dirty="0" err="1"/>
                        <a:t>직업군</a:t>
                      </a:r>
                      <a:endParaRPr lang="ko-KR" altLang="en-US" sz="1700" spc="-1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선호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/>
                        <a:t>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507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spc="-150" dirty="0"/>
                        <a:t>대표 </a:t>
                      </a:r>
                      <a:endParaRPr lang="en-US" altLang="ko-KR" sz="1700" spc="-150" dirty="0"/>
                    </a:p>
                    <a:p>
                      <a:pPr latinLnBrk="1"/>
                      <a:r>
                        <a:rPr lang="ko-KR" altLang="en-US" sz="1700" spc="-150" dirty="0"/>
                        <a:t>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700" dirty="0"/>
                        <a:t>해당 </a:t>
                      </a:r>
                      <a:endParaRPr lang="en-US" altLang="ko-KR" sz="1700" dirty="0"/>
                    </a:p>
                    <a:p>
                      <a:pPr latinLnBrk="1"/>
                      <a:r>
                        <a:rPr lang="ko-KR" altLang="en-US" sz="1700" dirty="0"/>
                        <a:t>유형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344759"/>
                  </a:ext>
                </a:extLst>
              </a:tr>
            </a:tbl>
          </a:graphicData>
        </a:graphic>
      </p:graphicFrame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76BEAB14-7CFD-B7CE-B6A7-0B3B0CD62E4E}"/>
              </a:ext>
            </a:extLst>
          </p:cNvPr>
          <p:cNvSpPr txBox="1">
            <a:spLocks/>
          </p:cNvSpPr>
          <p:nvPr/>
        </p:nvSpPr>
        <p:spPr bwMode="auto">
          <a:xfrm>
            <a:off x="1884886" y="4394312"/>
            <a:ext cx="13765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관습형</a:t>
            </a:r>
            <a:r>
              <a:rPr lang="en-US" altLang="ko-KR" sz="1700" dirty="0">
                <a:solidFill>
                  <a:srgbClr val="FF0000"/>
                </a:solidFill>
              </a:rPr>
              <a:t>(C)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FBAF776-C4A4-4955-03E9-D20A9758D6CB}"/>
              </a:ext>
            </a:extLst>
          </p:cNvPr>
          <p:cNvSpPr txBox="1">
            <a:spLocks/>
          </p:cNvSpPr>
          <p:nvPr/>
        </p:nvSpPr>
        <p:spPr bwMode="auto">
          <a:xfrm>
            <a:off x="1763688" y="4947761"/>
            <a:ext cx="17603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사무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법률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행정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세무 회계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294B8ECB-C7B5-DA6E-C6C0-0001CAA950C9}"/>
              </a:ext>
            </a:extLst>
          </p:cNvPr>
          <p:cNvSpPr txBox="1">
            <a:spLocks/>
          </p:cNvSpPr>
          <p:nvPr/>
        </p:nvSpPr>
        <p:spPr bwMode="auto">
          <a:xfrm>
            <a:off x="1916555" y="5640823"/>
            <a:ext cx="152413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회계사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판사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789A6D57-AD93-9643-395D-1DE1B5FFFE63}"/>
              </a:ext>
            </a:extLst>
          </p:cNvPr>
          <p:cNvSpPr txBox="1">
            <a:spLocks/>
          </p:cNvSpPr>
          <p:nvPr/>
        </p:nvSpPr>
        <p:spPr bwMode="auto">
          <a:xfrm>
            <a:off x="5636326" y="4293580"/>
            <a:ext cx="174451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사무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법률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행정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세무 회계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EC4A43B1-2ED1-97CC-32A4-8B3977510836}"/>
              </a:ext>
            </a:extLst>
          </p:cNvPr>
          <p:cNvSpPr txBox="1">
            <a:spLocks/>
          </p:cNvSpPr>
          <p:nvPr/>
        </p:nvSpPr>
        <p:spPr bwMode="auto">
          <a:xfrm>
            <a:off x="6083053" y="5058709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회계사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CC28CB3E-5B79-3E1F-1051-6A88CA5EB9A7}"/>
              </a:ext>
            </a:extLst>
          </p:cNvPr>
          <p:cNvSpPr txBox="1">
            <a:spLocks/>
          </p:cNvSpPr>
          <p:nvPr/>
        </p:nvSpPr>
        <p:spPr bwMode="auto">
          <a:xfrm>
            <a:off x="5780347" y="5653582"/>
            <a:ext cx="1587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</a:rPr>
              <a:t>C</a:t>
            </a:r>
            <a:r>
              <a:rPr lang="ko-KR" altLang="en-US" dirty="0">
                <a:solidFill>
                  <a:srgbClr val="FF0000"/>
                </a:solidFill>
              </a:rPr>
              <a:t>유형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관습형</a:t>
            </a:r>
            <a:r>
              <a:rPr lang="en-US" altLang="ko-KR" dirty="0">
                <a:solidFill>
                  <a:srgbClr val="FF0000"/>
                </a:solidFill>
              </a:rPr>
              <a:t>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012FEFAE-2BF6-DEF1-0ED4-9957BA66FD71}"/>
              </a:ext>
            </a:extLst>
          </p:cNvPr>
          <p:cNvSpPr txBox="1">
            <a:spLocks/>
          </p:cNvSpPr>
          <p:nvPr/>
        </p:nvSpPr>
        <p:spPr bwMode="auto">
          <a:xfrm>
            <a:off x="3624754" y="4394312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탐구형</a:t>
            </a:r>
            <a:r>
              <a:rPr lang="en-US" altLang="ko-KR" sz="1700" dirty="0">
                <a:solidFill>
                  <a:srgbClr val="FF0000"/>
                </a:solidFill>
              </a:rPr>
              <a:t>(I)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3FEC6AEA-2211-6422-1D0B-23148DE373F7}"/>
              </a:ext>
            </a:extLst>
          </p:cNvPr>
          <p:cNvSpPr txBox="1">
            <a:spLocks/>
          </p:cNvSpPr>
          <p:nvPr/>
        </p:nvSpPr>
        <p:spPr bwMode="auto">
          <a:xfrm>
            <a:off x="3472359" y="5615590"/>
            <a:ext cx="138767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 err="1">
                <a:solidFill>
                  <a:srgbClr val="FF0000"/>
                </a:solidFill>
              </a:rPr>
              <a:t>프로파일러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80126EAD-9245-6C75-1D3E-10902F0E4EB6}"/>
              </a:ext>
            </a:extLst>
          </p:cNvPr>
          <p:cNvSpPr txBox="1">
            <a:spLocks/>
          </p:cNvSpPr>
          <p:nvPr/>
        </p:nvSpPr>
        <p:spPr bwMode="auto">
          <a:xfrm>
            <a:off x="3347864" y="4902252"/>
            <a:ext cx="1587471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이학공학 연구</a:t>
            </a:r>
            <a:r>
              <a:rPr lang="en-US" altLang="ko-KR" sz="1700" dirty="0"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인문사회 연구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B58A110B-645A-B6A5-E523-3197D7FBE5D5}"/>
              </a:ext>
            </a:extLst>
          </p:cNvPr>
          <p:cNvSpPr txBox="1">
            <a:spLocks/>
          </p:cNvSpPr>
          <p:nvPr/>
        </p:nvSpPr>
        <p:spPr bwMode="auto">
          <a:xfrm>
            <a:off x="7259114" y="4293580"/>
            <a:ext cx="174451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dirty="0">
                <a:solidFill>
                  <a:srgbClr val="FF0000"/>
                </a:solidFill>
              </a:rPr>
              <a:t>관리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경영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사회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언론</a:t>
            </a:r>
            <a:r>
              <a:rPr lang="en-US" altLang="ko-KR" sz="1700" dirty="0">
                <a:solidFill>
                  <a:srgbClr val="FF0000"/>
                </a:solidFill>
              </a:rPr>
              <a:t>, </a:t>
            </a:r>
            <a:r>
              <a:rPr lang="ko-KR" altLang="en-US" sz="1700" dirty="0">
                <a:solidFill>
                  <a:srgbClr val="FF0000"/>
                </a:solidFill>
              </a:rPr>
              <a:t>영업</a:t>
            </a:r>
            <a:r>
              <a:rPr lang="en-US" altLang="ko-KR" sz="1700" dirty="0">
                <a:solidFill>
                  <a:srgbClr val="FF0000"/>
                </a:solidFill>
              </a:rPr>
              <a:t>·</a:t>
            </a:r>
            <a:r>
              <a:rPr lang="ko-KR" altLang="en-US" sz="1700" dirty="0">
                <a:solidFill>
                  <a:srgbClr val="FF0000"/>
                </a:solidFill>
              </a:rPr>
              <a:t>판매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0EE78E2B-197A-D719-6DC9-C2D0D32AC0C3}"/>
              </a:ext>
            </a:extLst>
          </p:cNvPr>
          <p:cNvSpPr txBox="1">
            <a:spLocks/>
          </p:cNvSpPr>
          <p:nvPr/>
        </p:nvSpPr>
        <p:spPr bwMode="auto">
          <a:xfrm>
            <a:off x="7230014" y="5069061"/>
            <a:ext cx="15874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CEO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105F6DF6-035D-6659-06AB-F07ABA8D13E9}"/>
              </a:ext>
            </a:extLst>
          </p:cNvPr>
          <p:cNvSpPr txBox="1">
            <a:spLocks/>
          </p:cNvSpPr>
          <p:nvPr/>
        </p:nvSpPr>
        <p:spPr bwMode="auto">
          <a:xfrm>
            <a:off x="7302678" y="5658141"/>
            <a:ext cx="15874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700" dirty="0">
                <a:solidFill>
                  <a:srgbClr val="FF0000"/>
                </a:solidFill>
              </a:rPr>
              <a:t>E</a:t>
            </a:r>
            <a:r>
              <a:rPr lang="ko-KR" altLang="en-US" sz="1700" dirty="0">
                <a:solidFill>
                  <a:srgbClr val="FF0000"/>
                </a:solidFill>
              </a:rPr>
              <a:t>유형</a:t>
            </a:r>
            <a:r>
              <a:rPr lang="en-US" altLang="ko-KR" sz="1700" dirty="0">
                <a:solidFill>
                  <a:srgbClr val="FF0000"/>
                </a:solidFill>
              </a:rPr>
              <a:t>(</a:t>
            </a:r>
            <a:r>
              <a:rPr lang="ko-KR" altLang="en-US" sz="1700" dirty="0">
                <a:solidFill>
                  <a:srgbClr val="FF0000"/>
                </a:solidFill>
              </a:rPr>
              <a:t>기업형</a:t>
            </a:r>
            <a:r>
              <a:rPr lang="en-US" altLang="ko-KR" sz="1700" dirty="0">
                <a:solidFill>
                  <a:srgbClr val="FF0000"/>
                </a:solidFill>
              </a:rPr>
              <a:t>)</a:t>
            </a:r>
            <a:endParaRPr lang="ko-KR" altLang="en-US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655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B48E5-C3B6-91CB-1ACC-8CC5FD80A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666C7E-33A6-B307-64DF-8FE2B22C17BD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DFB289-E01E-0D42-102A-E8147DCEA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DDAE82-AB9B-865B-3B0E-5F2155840C0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603DB0B-F6CB-C5B2-F0BC-1CFEE7DAB74B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186F65-5CE2-2E33-C457-61D661A83EE1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AB8A71-EE2C-38A3-0E70-8A26C3808CE1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28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11FF74-F9E1-D0FB-A585-4437DA1A7EBB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9B8A354D-0738-3E86-5590-619BF8D77DF3}"/>
              </a:ext>
            </a:extLst>
          </p:cNvPr>
          <p:cNvSpPr txBox="1">
            <a:spLocks/>
          </p:cNvSpPr>
          <p:nvPr/>
        </p:nvSpPr>
        <p:spPr bwMode="auto">
          <a:xfrm>
            <a:off x="1125941" y="1148683"/>
            <a:ext cx="779600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다음 예시를 참고하여 일반 흥미와 선호 직업군과의 일치 정도를 육각형에 그려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D034A67-C6C4-9CF6-13AE-0AA33240C6FF}"/>
              </a:ext>
            </a:extLst>
          </p:cNvPr>
          <p:cNvSpPr/>
          <p:nvPr/>
        </p:nvSpPr>
        <p:spPr>
          <a:xfrm>
            <a:off x="721882" y="1213802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637E24-3F51-FDE3-EA3D-CA24F0BC55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7759730-457F-B854-62BC-BAE47B390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793" y="2169460"/>
            <a:ext cx="5044832" cy="415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77719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0512D-5694-B30F-630C-5D0E21F9A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6279AA-4F6D-1768-2213-E345C5E11BED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34D34D5-A5C5-FCC0-442E-958BAF8904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9CBA9-3DA7-51BC-4BF4-E1740BF6276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5E0BA40-D230-804E-374F-35AA76375BAC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C64AA4-26F4-F5A7-DB2A-454C92D65616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03FB73-04F6-642D-0C4A-BC56FD38F78B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28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35D00B-D250-4B91-6BC2-4D4086C0ACC8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4E1FF233-689F-E166-4E67-93679D67BD65}"/>
              </a:ext>
            </a:extLst>
          </p:cNvPr>
          <p:cNvSpPr txBox="1">
            <a:spLocks/>
          </p:cNvSpPr>
          <p:nvPr/>
        </p:nvSpPr>
        <p:spPr bwMode="auto">
          <a:xfrm>
            <a:off x="1153929" y="1181699"/>
            <a:ext cx="77960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직업 흥미를 계발할 수 있는 방법이나 활동을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64058FA-2F5F-FA1A-BA89-446FF44D52AA}"/>
              </a:ext>
            </a:extLst>
          </p:cNvPr>
          <p:cNvSpPr/>
          <p:nvPr/>
        </p:nvSpPr>
        <p:spPr>
          <a:xfrm>
            <a:off x="721882" y="1213802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1" name="그림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EAACBB9-7F25-BC50-6CFD-0859AF203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4" name="모서리가 둥근 직사각형 28">
            <a:extLst>
              <a:ext uri="{FF2B5EF4-FFF2-40B4-BE49-F238E27FC236}">
                <a16:creationId xmlns:a16="http://schemas.microsoft.com/office/drawing/2014/main" id="{D215CD50-92F5-004D-B5DA-A6A22E534B83}"/>
              </a:ext>
            </a:extLst>
          </p:cNvPr>
          <p:cNvSpPr/>
          <p:nvPr/>
        </p:nvSpPr>
        <p:spPr bwMode="auto">
          <a:xfrm>
            <a:off x="7386572" y="1933171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B65258B5-F687-4713-B674-930963C2C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159811"/>
              </p:ext>
            </p:extLst>
          </p:nvPr>
        </p:nvGraphicFramePr>
        <p:xfrm>
          <a:off x="937904" y="2641815"/>
          <a:ext cx="7234495" cy="2177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4495">
                  <a:extLst>
                    <a:ext uri="{9D8B030D-6E8A-4147-A177-3AD203B41FA5}">
                      <a16:colId xmlns:a16="http://schemas.microsoft.com/office/drawing/2014/main" val="3090605195"/>
                    </a:ext>
                  </a:extLst>
                </a:gridCol>
              </a:tblGrid>
              <a:tr h="217798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92333"/>
                  </a:ext>
                </a:extLst>
              </a:tr>
            </a:tbl>
          </a:graphicData>
        </a:graphic>
      </p:graphicFrame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D2CD325-4E46-FA83-2606-9D8B721CE3CC}"/>
              </a:ext>
            </a:extLst>
          </p:cNvPr>
          <p:cNvSpPr txBox="1">
            <a:spLocks/>
          </p:cNvSpPr>
          <p:nvPr/>
        </p:nvSpPr>
        <p:spPr bwMode="auto">
          <a:xfrm>
            <a:off x="1153929" y="2852936"/>
            <a:ext cx="651441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내가 선호하는 직업들의 실제 작업 환경을 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en-US" altLang="ko-KR" sz="2000" dirty="0">
                <a:solidFill>
                  <a:srgbClr val="FF0000"/>
                </a:solidFill>
              </a:rPr>
              <a:t>     </a:t>
            </a:r>
            <a:r>
              <a:rPr lang="ko-KR" altLang="en-US" sz="2000" dirty="0">
                <a:solidFill>
                  <a:srgbClr val="FF0000"/>
                </a:solidFill>
              </a:rPr>
              <a:t>체험해 보며 자신의 직업 흥미를 확인해 보기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en-US" altLang="ko-KR" sz="20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2000" dirty="0">
                <a:solidFill>
                  <a:srgbClr val="FF0000"/>
                </a:solidFill>
              </a:rPr>
              <a:t>내가 선호하는 직업군과 관련된 공부를 하거나 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en-US" altLang="ko-KR" sz="2000" dirty="0">
                <a:solidFill>
                  <a:srgbClr val="FF0000"/>
                </a:solidFill>
              </a:rPr>
              <a:t>    </a:t>
            </a:r>
            <a:r>
              <a:rPr lang="ko-KR" altLang="en-US" sz="2000" dirty="0">
                <a:solidFill>
                  <a:srgbClr val="FF0000"/>
                </a:solidFill>
              </a:rPr>
              <a:t>일하는 선배를 만나 좀 더 세부적인 정보를 알아보기</a:t>
            </a:r>
            <a:endParaRPr lang="en-US" altLang="ko-K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945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D3570-769D-6034-5DBF-7CD30E37D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9DDC4-4BF5-1A83-0282-612489D4ECAB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5469D5F-A4D3-6083-8463-80C66C2F9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7E7A5A-6F3E-F34B-3375-A3D8083BEA8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962D7F1-AF2C-DB15-D373-16087DA01FEC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DF7D989-8B57-6471-1869-346A98AE8981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587E0-1C3B-7744-292D-1E01D8D19030}"/>
              </a:ext>
            </a:extLst>
          </p:cNvPr>
          <p:cNvSpPr txBox="1"/>
          <p:nvPr/>
        </p:nvSpPr>
        <p:spPr>
          <a:xfrm>
            <a:off x="282143" y="139069"/>
            <a:ext cx="789025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A95BABA-6C9F-0011-ED2D-6EE5B1C2DDB8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50" indent="-450850">
              <a:buNone/>
            </a:pPr>
            <a:r>
              <a:rPr lang="ko-KR" altLang="en-US" sz="2000" b="1" spc="-20" dirty="0">
                <a:latin typeface="+mn-ea"/>
              </a:rPr>
              <a:t> 　  커리어넷에 접속하여 직업 흥미 검사를 실시한 후 나의 직업 흥미를 알아보자</a:t>
            </a:r>
            <a:r>
              <a:rPr lang="en-US" altLang="ko-KR" sz="2000" b="1" spc="-20" dirty="0">
                <a:latin typeface="+mn-ea"/>
              </a:rPr>
              <a:t>. 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98F8E7-EFBB-82B2-4EEC-666DE5A4D67A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29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166657-AE26-4E50-780A-2F1D92A5BDDA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BD6E4DCB-56A0-55ED-4438-E3B10F56524F}"/>
              </a:ext>
            </a:extLst>
          </p:cNvPr>
          <p:cNvSpPr/>
          <p:nvPr/>
        </p:nvSpPr>
        <p:spPr bwMode="auto">
          <a:xfrm>
            <a:off x="702405" y="975885"/>
            <a:ext cx="360039" cy="333044"/>
          </a:xfrm>
          <a:prstGeom prst="star5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D60246D-B322-F05E-5AE3-640E8691C8DA}"/>
              </a:ext>
            </a:extLst>
          </p:cNvPr>
          <p:cNvSpPr txBox="1">
            <a:spLocks/>
          </p:cNvSpPr>
          <p:nvPr/>
        </p:nvSpPr>
        <p:spPr bwMode="auto">
          <a:xfrm>
            <a:off x="971600" y="1764391"/>
            <a:ext cx="7704856" cy="95410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 </a:t>
            </a:r>
            <a:r>
              <a:rPr lang="ko-KR" altLang="en-US" sz="1800" b="0" i="0" u="none" strike="noStrike" baseline="0" dirty="0"/>
              <a:t>커리어넷 </a:t>
            </a:r>
            <a:r>
              <a:rPr lang="en-US" altLang="ko-KR" sz="1800" b="0" i="0" u="none" strike="noStrike" baseline="0" dirty="0"/>
              <a:t>(</a:t>
            </a:r>
            <a:r>
              <a:rPr lang="en-US" altLang="ko-KR" sz="1800" b="0" i="0" u="none" strike="noStrike" baseline="0" dirty="0">
                <a:hlinkClick r:id="rId3"/>
              </a:rPr>
              <a:t>www.career.go.kr</a:t>
            </a:r>
            <a:r>
              <a:rPr lang="en-US" altLang="ko-KR" sz="1800" b="0" i="0" u="none" strike="noStrike" baseline="0" dirty="0"/>
              <a:t>) → </a:t>
            </a:r>
            <a:r>
              <a:rPr lang="ko-KR" altLang="en-US" sz="1800" dirty="0"/>
              <a:t>진로심리검사</a:t>
            </a:r>
            <a:r>
              <a:rPr lang="en-US" altLang="ko-KR" sz="1800" b="0" i="0" u="none" strike="noStrike" baseline="0" dirty="0"/>
              <a:t> → </a:t>
            </a:r>
            <a:r>
              <a:rPr lang="ko-KR" altLang="en-US" sz="1800" b="0" i="0" u="none" strike="noStrike" baseline="0" dirty="0"/>
              <a:t>직업적성검사 </a:t>
            </a:r>
            <a:r>
              <a:rPr lang="en-US" altLang="ko-KR" sz="1800" b="0" i="0" u="none" strike="noStrike" baseline="0" dirty="0"/>
              <a:t>→ </a:t>
            </a:r>
            <a:r>
              <a:rPr lang="ko-KR" altLang="en-US" sz="1800" b="0" i="0" u="none" strike="noStrike" baseline="0" dirty="0"/>
              <a:t>검사 시작</a:t>
            </a:r>
            <a:r>
              <a:rPr lang="en-US" altLang="ko-KR" sz="1800" dirty="0"/>
              <a:t> → </a:t>
            </a:r>
            <a:r>
              <a:rPr lang="ko-KR" altLang="en-US" sz="1800" dirty="0"/>
              <a:t>로그인 또는 비회원 검사 </a:t>
            </a:r>
            <a:r>
              <a:rPr lang="en-US" altLang="ko-KR" sz="1800" b="0" i="0" u="none" strike="noStrike" baseline="0" dirty="0"/>
              <a:t>→ </a:t>
            </a:r>
            <a:r>
              <a:rPr lang="ko-KR" altLang="en-US" sz="1800" b="0" i="0" u="none" strike="noStrike" baseline="0" dirty="0"/>
              <a:t>검사 정보 입력 </a:t>
            </a:r>
            <a:r>
              <a:rPr lang="en-US" altLang="ko-KR" sz="1800" b="0" i="0" u="none" strike="noStrike" baseline="0" dirty="0"/>
              <a:t>→  </a:t>
            </a:r>
            <a:r>
              <a:rPr lang="ko-KR" altLang="en-US" sz="1800" dirty="0"/>
              <a:t>검사 시작</a:t>
            </a:r>
            <a:r>
              <a:rPr lang="en-US" altLang="ko-KR" sz="1800" dirty="0"/>
              <a:t>(</a:t>
            </a:r>
            <a:r>
              <a:rPr lang="ko-KR" altLang="en-US" sz="1800" dirty="0"/>
              <a:t>소요　</a:t>
            </a:r>
            <a:r>
              <a:rPr lang="ko-KR" altLang="en-US" sz="1800" spc="-300" dirty="0"/>
              <a:t>시간   </a:t>
            </a:r>
            <a:r>
              <a:rPr lang="en-US" altLang="ko-KR" sz="1800" spc="-300" dirty="0"/>
              <a:t>2  0</a:t>
            </a:r>
            <a:r>
              <a:rPr lang="ko-KR" altLang="en-US" sz="1800" spc="-300" dirty="0"/>
              <a:t>분，６６문항</a:t>
            </a:r>
            <a:r>
              <a:rPr lang="en-US" altLang="ko-KR" sz="1800" dirty="0"/>
              <a:t>)</a:t>
            </a:r>
            <a:r>
              <a:rPr lang="ko-KR" altLang="en-US" sz="1800" b="0" i="0" u="none" strike="noStrike" baseline="0" dirty="0"/>
              <a:t>    </a:t>
            </a:r>
            <a:r>
              <a:rPr lang="ko-KR" altLang="en-US" sz="1800" b="0" i="0" u="none" strike="noStrike" baseline="0" dirty="0">
                <a:latin typeface="YDVYGO32"/>
                <a:hlinkClick r:id="rId4"/>
              </a:rPr>
              <a:t>🛜</a:t>
            </a:r>
            <a:r>
              <a:rPr lang="ko-KR" altLang="en-US" sz="1800" b="0" i="0" u="none" strike="noStrike" baseline="0" dirty="0">
                <a:latin typeface="YDVYGO32"/>
              </a:rPr>
              <a:t>                                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7A24574-D10F-7155-304F-5B103F62D337}"/>
              </a:ext>
            </a:extLst>
          </p:cNvPr>
          <p:cNvSpPr txBox="1">
            <a:spLocks/>
          </p:cNvSpPr>
          <p:nvPr/>
        </p:nvSpPr>
        <p:spPr bwMode="auto">
          <a:xfrm>
            <a:off x="693894" y="2924757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검사 결과가 높게 나온 영역 </a:t>
            </a:r>
            <a:r>
              <a:rPr lang="en-US" altLang="ko-KR" sz="2000" b="1" spc="-20" dirty="0">
                <a:latin typeface="+mn-ea"/>
              </a:rPr>
              <a:t>3</a:t>
            </a:r>
            <a:r>
              <a:rPr lang="ko-KR" altLang="en-US" sz="2000" b="1" spc="-20" dirty="0">
                <a:latin typeface="+mn-ea"/>
              </a:rPr>
              <a:t>가지를 적어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9B03DBE-C0B7-B126-F7DF-728CAAFC048B}"/>
              </a:ext>
            </a:extLst>
          </p:cNvPr>
          <p:cNvSpPr/>
          <p:nvPr/>
        </p:nvSpPr>
        <p:spPr>
          <a:xfrm>
            <a:off x="693894" y="2962944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CEBBE0F7-1A92-125F-6EFF-3681534C5118}"/>
              </a:ext>
            </a:extLst>
          </p:cNvPr>
          <p:cNvSpPr/>
          <p:nvPr/>
        </p:nvSpPr>
        <p:spPr bwMode="auto">
          <a:xfrm>
            <a:off x="7818621" y="2924944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BB75DF-84D3-2072-366B-16D01DC92574}"/>
              </a:ext>
            </a:extLst>
          </p:cNvPr>
          <p:cNvSpPr txBox="1"/>
          <p:nvPr/>
        </p:nvSpPr>
        <p:spPr>
          <a:xfrm>
            <a:off x="993677" y="3629585"/>
            <a:ext cx="223817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AAEFF-1C44-0D44-648E-9AB703B81854}"/>
              </a:ext>
            </a:extLst>
          </p:cNvPr>
          <p:cNvSpPr txBox="1"/>
          <p:nvPr/>
        </p:nvSpPr>
        <p:spPr>
          <a:xfrm>
            <a:off x="3495436" y="3646765"/>
            <a:ext cx="223817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751A59-C992-0C6C-8641-97E2DAC40286}"/>
              </a:ext>
            </a:extLst>
          </p:cNvPr>
          <p:cNvSpPr txBox="1"/>
          <p:nvPr/>
        </p:nvSpPr>
        <p:spPr>
          <a:xfrm>
            <a:off x="6042452" y="3633247"/>
            <a:ext cx="256199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</a:t>
            </a:r>
            <a:endParaRPr lang="ko-KR" altLang="en-US" dirty="0"/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CE9C59-8778-5BA7-669E-BB9D8B0D8F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B8D77C0-2904-55F6-4BFD-CF892F6323E7}"/>
              </a:ext>
            </a:extLst>
          </p:cNvPr>
          <p:cNvSpPr txBox="1">
            <a:spLocks/>
          </p:cNvSpPr>
          <p:nvPr/>
        </p:nvSpPr>
        <p:spPr bwMode="auto">
          <a:xfrm>
            <a:off x="4067944" y="3789040"/>
            <a:ext cx="100811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창의력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61DEE3B-747C-0350-318F-A3B56144263A}"/>
              </a:ext>
            </a:extLst>
          </p:cNvPr>
          <p:cNvSpPr txBox="1">
            <a:spLocks/>
          </p:cNvSpPr>
          <p:nvPr/>
        </p:nvSpPr>
        <p:spPr bwMode="auto">
          <a:xfrm>
            <a:off x="6516216" y="3794273"/>
            <a:ext cx="144016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언어 능력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097F32E-9CE0-3036-7938-B888965921A0}"/>
              </a:ext>
            </a:extLst>
          </p:cNvPr>
          <p:cNvSpPr txBox="1">
            <a:spLocks/>
          </p:cNvSpPr>
          <p:nvPr/>
        </p:nvSpPr>
        <p:spPr bwMode="auto">
          <a:xfrm>
            <a:off x="1159246" y="3789040"/>
            <a:ext cx="1900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700" b="1" dirty="0">
                <a:solidFill>
                  <a:srgbClr val="FF0000"/>
                </a:solidFill>
              </a:rPr>
              <a:t>대인 관계 능력</a:t>
            </a:r>
          </a:p>
        </p:txBody>
      </p:sp>
    </p:spTree>
    <p:extLst>
      <p:ext uri="{BB962C8B-B14F-4D97-AF65-F5344CB8AC3E}">
        <p14:creationId xmlns:p14="http://schemas.microsoft.com/office/powerpoint/2010/main" val="13369685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D1783-5E51-5BF3-8E74-C0A355CCA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E11A75-90EB-E427-D83C-CB6A3D5289F3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DE3D23-1078-D77C-07E2-08A9DF6E56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6FD3EC-B867-8C29-9C6C-957731E0EA5D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59D52B5-4FFE-911C-73A9-907DABDFAA9F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3F6F3BE-553A-B7DE-F2E3-148E24D03E5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3AED22-AA66-81F1-F489-BEBFFB70742C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7CAE82-E227-FE15-C137-CD17A4743D5F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29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8B370D-B883-1B2A-C0EA-02945840AAFD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A2812F5-39F3-5BF6-DF05-C196CD5945EA}"/>
              </a:ext>
            </a:extLst>
          </p:cNvPr>
          <p:cNvSpPr txBox="1">
            <a:spLocks/>
          </p:cNvSpPr>
          <p:nvPr/>
        </p:nvSpPr>
        <p:spPr bwMode="auto">
          <a:xfrm>
            <a:off x="665454" y="1067559"/>
            <a:ext cx="63164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직업 정석 검사  결과를 그래프에 표시해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51661E1-F73B-762B-C0D3-85FB5E696174}"/>
              </a:ext>
            </a:extLst>
          </p:cNvPr>
          <p:cNvSpPr/>
          <p:nvPr/>
        </p:nvSpPr>
        <p:spPr>
          <a:xfrm>
            <a:off x="665454" y="1124750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8D6F2500-8E2C-5B44-D60E-655A7F4DDB7B}"/>
              </a:ext>
            </a:extLst>
          </p:cNvPr>
          <p:cNvSpPr/>
          <p:nvPr/>
        </p:nvSpPr>
        <p:spPr bwMode="auto">
          <a:xfrm>
            <a:off x="7882815" y="1269162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B213B22E-7ED6-E2C8-DEE6-7AA16F80C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522" y="2030200"/>
            <a:ext cx="7865723" cy="4140331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7F4E3451-3F36-5D95-3A7B-D1094B9D91B5}"/>
              </a:ext>
            </a:extLst>
          </p:cNvPr>
          <p:cNvSpPr/>
          <p:nvPr/>
        </p:nvSpPr>
        <p:spPr bwMode="auto">
          <a:xfrm>
            <a:off x="2428523" y="2109771"/>
            <a:ext cx="2747269" cy="1844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D9C18292-671A-4218-ABCF-A296BC628353}"/>
              </a:ext>
            </a:extLst>
          </p:cNvPr>
          <p:cNvSpPr/>
          <p:nvPr/>
        </p:nvSpPr>
        <p:spPr bwMode="auto">
          <a:xfrm>
            <a:off x="2418767" y="3128161"/>
            <a:ext cx="2736306" cy="19272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330EC0F-02AB-DB2B-83A1-F83F06B52589}"/>
              </a:ext>
            </a:extLst>
          </p:cNvPr>
          <p:cNvSpPr/>
          <p:nvPr/>
        </p:nvSpPr>
        <p:spPr bwMode="auto">
          <a:xfrm>
            <a:off x="2429227" y="2447537"/>
            <a:ext cx="226988" cy="2039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DC61BDE-B848-ACD8-63B3-15794817F819}"/>
              </a:ext>
            </a:extLst>
          </p:cNvPr>
          <p:cNvSpPr/>
          <p:nvPr/>
        </p:nvSpPr>
        <p:spPr bwMode="auto">
          <a:xfrm>
            <a:off x="2418767" y="2803058"/>
            <a:ext cx="360041" cy="15561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084C036D-1893-EC6B-92E3-87A3FC0B435C}"/>
              </a:ext>
            </a:extLst>
          </p:cNvPr>
          <p:cNvSpPr/>
          <p:nvPr/>
        </p:nvSpPr>
        <p:spPr bwMode="auto">
          <a:xfrm>
            <a:off x="2411757" y="3497864"/>
            <a:ext cx="3384379" cy="1679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6E7B75E6-D746-C7CE-191F-D7FF03B18576}"/>
              </a:ext>
            </a:extLst>
          </p:cNvPr>
          <p:cNvSpPr/>
          <p:nvPr/>
        </p:nvSpPr>
        <p:spPr bwMode="auto">
          <a:xfrm>
            <a:off x="2428523" y="3856901"/>
            <a:ext cx="3151589" cy="1628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1045EFD-C3A9-9776-CA8D-3FAA6F9CB6C2}"/>
              </a:ext>
            </a:extLst>
          </p:cNvPr>
          <p:cNvSpPr/>
          <p:nvPr/>
        </p:nvSpPr>
        <p:spPr bwMode="auto">
          <a:xfrm>
            <a:off x="2445567" y="4184465"/>
            <a:ext cx="1224140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DC3859E-1F24-2A29-DD0E-CCCD0DCA4ADE}"/>
              </a:ext>
            </a:extLst>
          </p:cNvPr>
          <p:cNvSpPr/>
          <p:nvPr/>
        </p:nvSpPr>
        <p:spPr bwMode="auto">
          <a:xfrm>
            <a:off x="2440189" y="4544533"/>
            <a:ext cx="432052" cy="1679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F9749FC-DC6C-2DF7-1FE0-26376361249C}"/>
              </a:ext>
            </a:extLst>
          </p:cNvPr>
          <p:cNvSpPr/>
          <p:nvPr/>
        </p:nvSpPr>
        <p:spPr bwMode="auto">
          <a:xfrm>
            <a:off x="2418767" y="4877247"/>
            <a:ext cx="3384380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3E0DEFF-E01E-4CB2-8285-E1245A49196F}"/>
              </a:ext>
            </a:extLst>
          </p:cNvPr>
          <p:cNvSpPr/>
          <p:nvPr/>
        </p:nvSpPr>
        <p:spPr bwMode="auto">
          <a:xfrm>
            <a:off x="2428523" y="5214337"/>
            <a:ext cx="487293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EB6350B-1C3E-1F6D-BA27-2765C6B8619C}"/>
              </a:ext>
            </a:extLst>
          </p:cNvPr>
          <p:cNvSpPr/>
          <p:nvPr/>
        </p:nvSpPr>
        <p:spPr bwMode="auto">
          <a:xfrm>
            <a:off x="2428523" y="5561349"/>
            <a:ext cx="2503517" cy="1635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5FB3855-44F9-BB2F-5212-A571BA429C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910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68602-6922-6C09-A0DF-B7BF6D762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9E1846-D5DC-1FA0-2170-92226F90F1FF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8435467-8B80-D7C6-7F0A-10728E27D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08A83C-7109-1938-D21B-B15739E2FE8C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7645272-76D8-2244-5379-B22B70B5D151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ED500-EB92-3F2D-5551-1F4DEEE2B2CE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5_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진로 심리 검사로 나의 특성 알아보기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33C321-9BDF-5E61-302F-8B807EF81D7B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29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754BAD8-5DE5-6738-4014-CA320EFA8EEB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DB64E53-9581-A627-4B3C-22519619A968}"/>
              </a:ext>
            </a:extLst>
          </p:cNvPr>
          <p:cNvSpPr txBox="1">
            <a:spLocks/>
          </p:cNvSpPr>
          <p:nvPr/>
        </p:nvSpPr>
        <p:spPr bwMode="auto">
          <a:xfrm>
            <a:off x="1174643" y="1077786"/>
            <a:ext cx="76250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직업 적성 강화 보완 방법을 참고하여 자신이 할 수 있는 노력을 작성해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DE97EFD-413F-C004-524E-099990051433}"/>
              </a:ext>
            </a:extLst>
          </p:cNvPr>
          <p:cNvSpPr/>
          <p:nvPr/>
        </p:nvSpPr>
        <p:spPr>
          <a:xfrm>
            <a:off x="742597" y="1113535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5C892852-186C-614F-5778-F6F8DD2C3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998052"/>
              </p:ext>
            </p:extLst>
          </p:nvPr>
        </p:nvGraphicFramePr>
        <p:xfrm>
          <a:off x="957392" y="2235361"/>
          <a:ext cx="7711250" cy="3544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318">
                  <a:extLst>
                    <a:ext uri="{9D8B030D-6E8A-4147-A177-3AD203B41FA5}">
                      <a16:colId xmlns:a16="http://schemas.microsoft.com/office/drawing/2014/main" val="3288029490"/>
                    </a:ext>
                  </a:extLst>
                </a:gridCol>
                <a:gridCol w="1770398">
                  <a:extLst>
                    <a:ext uri="{9D8B030D-6E8A-4147-A177-3AD203B41FA5}">
                      <a16:colId xmlns:a16="http://schemas.microsoft.com/office/drawing/2014/main" val="1203603654"/>
                    </a:ext>
                  </a:extLst>
                </a:gridCol>
                <a:gridCol w="4524534">
                  <a:extLst>
                    <a:ext uri="{9D8B030D-6E8A-4147-A177-3AD203B41FA5}">
                      <a16:colId xmlns:a16="http://schemas.microsoft.com/office/drawing/2014/main" val="3768915799"/>
                    </a:ext>
                  </a:extLst>
                </a:gridCol>
              </a:tblGrid>
              <a:tr h="9782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영역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관련 직업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pc="-150" dirty="0"/>
                        <a:t>직업 적성 능력 강화 보안 방법 및 나의 노력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0759691"/>
                  </a:ext>
                </a:extLst>
              </a:tr>
              <a:tr h="99752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spc="-150" dirty="0"/>
                        <a:t>신체 운동 능력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/>
                        <a:t>소방관</a:t>
                      </a:r>
                      <a:r>
                        <a:rPr lang="en-US" altLang="ko-KR" sz="1600" dirty="0"/>
                        <a:t>, </a:t>
                      </a:r>
                      <a:r>
                        <a:rPr lang="ko-KR" altLang="en-US" sz="1600" dirty="0"/>
                        <a:t>경찰관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spc="-150" dirty="0"/>
                        <a:t>등산하기</a:t>
                      </a:r>
                      <a:r>
                        <a:rPr lang="en-US" altLang="ko-KR" sz="1600" spc="-150" dirty="0"/>
                        <a:t>,  </a:t>
                      </a:r>
                      <a:r>
                        <a:rPr lang="ko-KR" altLang="en-US" sz="1600" spc="-150" dirty="0"/>
                        <a:t>자전거 타기</a:t>
                      </a:r>
                      <a:r>
                        <a:rPr lang="en-US" altLang="ko-KR" sz="1600" spc="-150" dirty="0"/>
                        <a:t>,  </a:t>
                      </a:r>
                      <a:r>
                        <a:rPr lang="ko-KR" altLang="en-US" sz="1600" spc="-150" dirty="0" err="1"/>
                        <a:t>스트레칭하기</a:t>
                      </a:r>
                      <a:r>
                        <a:rPr lang="ko-KR" altLang="en-US" sz="1600" spc="-150" dirty="0"/>
                        <a:t> 등 여러 가지 운동을 해서  신체  운동 능력을  </a:t>
                      </a:r>
                      <a:r>
                        <a:rPr lang="ko-KR" altLang="en-US" sz="1600" spc="-150" dirty="0" err="1"/>
                        <a:t>강화시켜야겠다</a:t>
                      </a:r>
                      <a:r>
                        <a:rPr lang="en-US" altLang="ko-KR" sz="1600" dirty="0"/>
                        <a:t>. 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1955166"/>
                  </a:ext>
                </a:extLst>
              </a:tr>
              <a:tr h="852623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594955"/>
                  </a:ext>
                </a:extLst>
              </a:tr>
              <a:tr h="71641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344759"/>
                  </a:ext>
                </a:extLst>
              </a:tr>
            </a:tbl>
          </a:graphicData>
        </a:graphic>
      </p:graphicFrame>
      <p:sp>
        <p:nvSpPr>
          <p:cNvPr id="16" name="모서리가 둥근 직사각형 28">
            <a:extLst>
              <a:ext uri="{FF2B5EF4-FFF2-40B4-BE49-F238E27FC236}">
                <a16:creationId xmlns:a16="http://schemas.microsoft.com/office/drawing/2014/main" id="{2E8434B0-D0B6-C2E6-8A81-160D92EC1F4B}"/>
              </a:ext>
            </a:extLst>
          </p:cNvPr>
          <p:cNvSpPr/>
          <p:nvPr/>
        </p:nvSpPr>
        <p:spPr bwMode="auto">
          <a:xfrm>
            <a:off x="7882815" y="1610408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AB65DA-C046-792B-5EA5-1BA93D2FC1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D930E89-44FE-1140-1D5E-6605827F87FE}"/>
              </a:ext>
            </a:extLst>
          </p:cNvPr>
          <p:cNvSpPr txBox="1">
            <a:spLocks/>
          </p:cNvSpPr>
          <p:nvPr/>
        </p:nvSpPr>
        <p:spPr bwMode="auto">
          <a:xfrm>
            <a:off x="1167180" y="4418296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음악 능력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85C98A07-1A4E-BDA6-9ABF-CA22ED2B857F}"/>
              </a:ext>
            </a:extLst>
          </p:cNvPr>
          <p:cNvSpPr txBox="1">
            <a:spLocks/>
          </p:cNvSpPr>
          <p:nvPr/>
        </p:nvSpPr>
        <p:spPr bwMode="auto">
          <a:xfrm>
            <a:off x="2432096" y="4274979"/>
            <a:ext cx="15609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가수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지휘자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음반기획자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556DDA5-E751-F667-BD13-7CF6C289B14E}"/>
              </a:ext>
            </a:extLst>
          </p:cNvPr>
          <p:cNvSpPr txBox="1">
            <a:spLocks/>
          </p:cNvSpPr>
          <p:nvPr/>
        </p:nvSpPr>
        <p:spPr bwMode="auto">
          <a:xfrm>
            <a:off x="4194694" y="4413478"/>
            <a:ext cx="38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dirty="0">
                <a:solidFill>
                  <a:srgbClr val="FF0000"/>
                </a:solidFill>
              </a:rPr>
              <a:t>뮤지컬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오페라 등을 자주 감상한다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3039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FBC18-5476-B28C-E929-7957FA358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30AD7C-ECFA-21D0-BA9D-DCEF3ADC5DD6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12C47AA-5689-E907-F5F0-882C40A62D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4FC5F6-03B8-78B4-3716-C723344B95C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068650B-1961-2085-3C2A-55A645EB9A38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92BBFBE-0CCD-E5BB-DA53-586CAC98CAE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C3A73-668C-BB1A-B61A-C91E2C2C1674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꿈나무 그리기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8CDB71-DA79-FD1E-B9E4-4820EEBB98EF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30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0BE775-0B5A-EEB4-062F-6EC965E8A579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77E9E5-A851-8226-08DE-D4753C133764}"/>
              </a:ext>
            </a:extLst>
          </p:cNvPr>
          <p:cNvSpPr txBox="1">
            <a:spLocks/>
          </p:cNvSpPr>
          <p:nvPr/>
        </p:nvSpPr>
        <p:spPr bwMode="auto">
          <a:xfrm>
            <a:off x="1110331" y="1764391"/>
            <a:ext cx="7499750" cy="70173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800" b="0" i="0" u="none" strike="noStrike" baseline="0" dirty="0">
                <a:latin typeface="YDVYGO32"/>
              </a:rPr>
              <a:t>&lt;</a:t>
            </a:r>
            <a:r>
              <a:rPr lang="ko-KR" altLang="en-US" sz="1800" b="0" i="0" u="none" strike="noStrike" baseline="0" dirty="0">
                <a:latin typeface="YDVYGO32"/>
              </a:rPr>
              <a:t>준비물 </a:t>
            </a:r>
            <a:r>
              <a:rPr lang="en-US" altLang="ko-KR" sz="1800" b="0" i="0" u="none" strike="noStrike" baseline="0" dirty="0">
                <a:latin typeface="YDVYGO32"/>
              </a:rPr>
              <a:t>&gt;</a:t>
            </a:r>
            <a:r>
              <a:rPr lang="ko-KR" altLang="en-US" sz="1800" b="0" i="0" u="none" strike="noStrike" baseline="0" dirty="0">
                <a:latin typeface="YDVYGO32"/>
              </a:rPr>
              <a:t> </a:t>
            </a:r>
            <a:endParaRPr lang="en-US" altLang="ko-KR" sz="1800" b="0" i="0" u="none" strike="noStrike" baseline="0" dirty="0">
              <a:latin typeface="YDVYGO32"/>
            </a:endParaRPr>
          </a:p>
          <a:p>
            <a:pPr marL="0" indent="0">
              <a:buNone/>
            </a:pPr>
            <a:r>
              <a:rPr lang="en-US" altLang="ko-KR" sz="1800" b="0" i="0" u="none" strike="noStrike" baseline="0" dirty="0">
                <a:latin typeface="YDVYGO32"/>
              </a:rPr>
              <a:t>   A4 </a:t>
            </a:r>
            <a:r>
              <a:rPr lang="ko-KR" altLang="en-US" sz="1800" b="0" i="0" u="none" strike="noStrike" baseline="0" dirty="0">
                <a:latin typeface="YDVYGO32"/>
              </a:rPr>
              <a:t>용지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색연필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사인펜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E6B7A7C-415A-49AF-4183-6F243ABBF6B8}"/>
              </a:ext>
            </a:extLst>
          </p:cNvPr>
          <p:cNvSpPr txBox="1">
            <a:spLocks/>
          </p:cNvSpPr>
          <p:nvPr/>
        </p:nvSpPr>
        <p:spPr bwMode="auto">
          <a:xfrm>
            <a:off x="693894" y="105101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예시를 참고하여 꿈나무에 나를 표현해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4F8EADB-6D5E-1C79-8019-01A7E6CF5363}"/>
              </a:ext>
            </a:extLst>
          </p:cNvPr>
          <p:cNvSpPr/>
          <p:nvPr/>
        </p:nvSpPr>
        <p:spPr>
          <a:xfrm>
            <a:off x="678284" y="1103259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7" name="모서리가 둥근 직사각형 36">
            <a:extLst>
              <a:ext uri="{FF2B5EF4-FFF2-40B4-BE49-F238E27FC236}">
                <a16:creationId xmlns:a16="http://schemas.microsoft.com/office/drawing/2014/main" id="{0964E9A2-F91D-B1AF-639A-583A6398A7C4}"/>
              </a:ext>
            </a:extLst>
          </p:cNvPr>
          <p:cNvSpPr/>
          <p:nvPr/>
        </p:nvSpPr>
        <p:spPr bwMode="auto">
          <a:xfrm>
            <a:off x="948897" y="2690323"/>
            <a:ext cx="7661184" cy="3272602"/>
          </a:xfrm>
          <a:prstGeom prst="roundRect">
            <a:avLst>
              <a:gd name="adj" fmla="val 10000"/>
            </a:avLst>
          </a:prstGeom>
          <a:solidFill>
            <a:srgbClr val="FEF4EC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ko-KR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ko-KR" sz="2000" dirty="0">
              <a:solidFill>
                <a:schemeClr val="accent6">
                  <a:lumMod val="20000"/>
                  <a:lumOff val="80000"/>
                </a:schemeClr>
              </a:solidFill>
              <a:latin typeface="+mn-ea"/>
            </a:endParaRPr>
          </a:p>
          <a:p>
            <a:pPr algn="just"/>
            <a:endParaRPr lang="ko-KR" altLang="en-US" sz="2500" b="1" dirty="0">
              <a:solidFill>
                <a:schemeClr val="accent6">
                  <a:lumMod val="20000"/>
                  <a:lumOff val="8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7BF3EBED-A124-9B09-FE25-4D6BC0E8DF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5" y="2966015"/>
            <a:ext cx="980761" cy="921280"/>
          </a:xfrm>
          <a:prstGeom prst="rect">
            <a:avLst/>
          </a:prstGeom>
        </p:spPr>
      </p:pic>
      <p:sp>
        <p:nvSpPr>
          <p:cNvPr id="19" name="TextBox 32">
            <a:extLst>
              <a:ext uri="{FF2B5EF4-FFF2-40B4-BE49-F238E27FC236}">
                <a16:creationId xmlns:a16="http://schemas.microsoft.com/office/drawing/2014/main" id="{FA442385-292B-C75B-2202-7F74F9EF659E}"/>
              </a:ext>
            </a:extLst>
          </p:cNvPr>
          <p:cNvSpPr txBox="1"/>
          <p:nvPr/>
        </p:nvSpPr>
        <p:spPr>
          <a:xfrm>
            <a:off x="1803238" y="2817252"/>
            <a:ext cx="6235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0" i="0" u="none" strike="noStrike" baseline="0" dirty="0">
                <a:latin typeface="YDVYGO32"/>
              </a:rPr>
              <a:t>나무의 뿌리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줄기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가지</a:t>
            </a:r>
            <a:r>
              <a:rPr lang="en-US" altLang="ko-KR" sz="1800" b="0" i="0" u="none" strike="noStrike" baseline="0" dirty="0">
                <a:latin typeface="YDVYGO32"/>
              </a:rPr>
              <a:t>(5~6</a:t>
            </a:r>
            <a:r>
              <a:rPr lang="ko-KR" altLang="en-US" sz="1800" b="0" i="0" u="none" strike="noStrike" baseline="0" dirty="0">
                <a:latin typeface="YDVYGO32"/>
              </a:rPr>
              <a:t>개 정도</a:t>
            </a:r>
            <a:r>
              <a:rPr lang="en-US" altLang="ko-KR" sz="1800" b="0" i="0" u="none" strike="noStrike" baseline="0" dirty="0">
                <a:latin typeface="YDVYGO32"/>
              </a:rPr>
              <a:t>)</a:t>
            </a:r>
            <a:r>
              <a:rPr lang="ko-KR" altLang="en-US" sz="1800" b="0" i="0" u="none" strike="noStrike" baseline="0" dirty="0">
                <a:latin typeface="YDVYGO32"/>
              </a:rPr>
              <a:t>와 나뭇가지에 열매나 꽃을 그린다</a:t>
            </a:r>
            <a:r>
              <a:rPr lang="en-US" altLang="ko-KR" sz="1800" b="0" i="0" u="none" strike="noStrike" baseline="0" dirty="0">
                <a:latin typeface="YDVYGO32"/>
              </a:rPr>
              <a:t>.</a:t>
            </a:r>
            <a:endParaRPr lang="en-US" altLang="ko-KR" sz="2000" b="0" i="0" u="none" strike="noStrike" baseline="0" dirty="0">
              <a:latin typeface="YDVYGO32"/>
            </a:endParaRP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id="{DC2326C9-754D-7087-5D76-FA55C5DAD658}"/>
              </a:ext>
            </a:extLst>
          </p:cNvPr>
          <p:cNvSpPr txBox="1"/>
          <p:nvPr/>
        </p:nvSpPr>
        <p:spPr>
          <a:xfrm>
            <a:off x="1387258" y="2774435"/>
            <a:ext cx="447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❶</a:t>
            </a:r>
            <a:endParaRPr lang="ko-KR" altLang="en-US" sz="2000" dirty="0"/>
          </a:p>
        </p:txBody>
      </p:sp>
      <p:sp>
        <p:nvSpPr>
          <p:cNvPr id="21" name="TextBox 34">
            <a:extLst>
              <a:ext uri="{FF2B5EF4-FFF2-40B4-BE49-F238E27FC236}">
                <a16:creationId xmlns:a16="http://schemas.microsoft.com/office/drawing/2014/main" id="{227C196B-6C07-5E47-98D7-1DEEBD256D30}"/>
              </a:ext>
            </a:extLst>
          </p:cNvPr>
          <p:cNvSpPr txBox="1"/>
          <p:nvPr/>
        </p:nvSpPr>
        <p:spPr>
          <a:xfrm>
            <a:off x="1404742" y="3511188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>
                <a:latin typeface="+mn-ea"/>
              </a:rPr>
              <a:t>❷</a:t>
            </a:r>
            <a:endParaRPr lang="ko-KR" alt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86A482-7A1C-9481-E17A-0644FA2B638B}"/>
              </a:ext>
            </a:extLst>
          </p:cNvPr>
          <p:cNvSpPr txBox="1"/>
          <p:nvPr/>
        </p:nvSpPr>
        <p:spPr>
          <a:xfrm>
            <a:off x="1845888" y="4273456"/>
            <a:ext cx="63793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800" b="0" i="0" u="none" strike="noStrike" baseline="0" dirty="0">
                <a:latin typeface="YDVYGO32"/>
              </a:rPr>
              <a:t>뿌리와 열매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나뭇잎에 나를 표현하는 말을 쓴다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뿌리엔 가족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열매나 나뭇잎에는 나의 꿈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내가 잘하는 것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내가 좋아하는 것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나의 </a:t>
            </a:r>
            <a:r>
              <a:rPr lang="ko-KR" altLang="en-US" sz="1800" b="0" i="0" u="none" strike="noStrike" baseline="0" dirty="0" err="1">
                <a:latin typeface="YDVYGO32"/>
              </a:rPr>
              <a:t>버킷리스트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좋은 성격이나 고치고 싶은 성격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행복했던 경험 등</a:t>
            </a:r>
            <a:r>
              <a:rPr lang="en-US" altLang="ko-KR" sz="1800" b="0" i="0" u="none" strike="noStrike" baseline="0" dirty="0">
                <a:latin typeface="YDVYGO32"/>
              </a:rPr>
              <a:t>).</a:t>
            </a: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04BC34E1-0746-9ADA-209B-7F7683B21639}"/>
              </a:ext>
            </a:extLst>
          </p:cNvPr>
          <p:cNvSpPr txBox="1"/>
          <p:nvPr/>
        </p:nvSpPr>
        <p:spPr>
          <a:xfrm>
            <a:off x="1786146" y="3553768"/>
            <a:ext cx="6252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0" i="0" u="none" strike="noStrike" baseline="0" dirty="0">
                <a:latin typeface="YDVYGO32"/>
              </a:rPr>
              <a:t>나무 줄기에 자신을 표현하는 말을 쓰고 이름을 적는다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ko-KR" altLang="en-US" sz="1800" b="0" i="0" u="none" strike="noStrike" baseline="0" dirty="0">
                <a:latin typeface="YDVYGO32"/>
              </a:rPr>
              <a:t>미소천사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척척박사</a:t>
            </a:r>
            <a:r>
              <a:rPr lang="en-US" altLang="ko-KR" sz="1800" b="0" i="0" u="none" strike="noStrike" baseline="0" dirty="0">
                <a:latin typeface="YDVYGO32"/>
              </a:rPr>
              <a:t>, </a:t>
            </a:r>
            <a:r>
              <a:rPr lang="ko-KR" altLang="en-US" sz="1800" b="0" i="0" u="none" strike="noStrike" baseline="0" dirty="0">
                <a:latin typeface="YDVYGO32"/>
              </a:rPr>
              <a:t>긍정소녀 등</a:t>
            </a:r>
            <a:r>
              <a:rPr lang="en-US" altLang="ko-KR" sz="1800" b="0" i="0" u="none" strike="noStrike" baseline="0" dirty="0">
                <a:latin typeface="YDVYGO32"/>
              </a:rPr>
              <a:t>).</a:t>
            </a:r>
            <a:endParaRPr lang="en-US" altLang="ko-KR" sz="2000" b="0" i="0" u="none" strike="noStrike" baseline="0" dirty="0"/>
          </a:p>
        </p:txBody>
      </p:sp>
      <p:sp>
        <p:nvSpPr>
          <p:cNvPr id="4" name="TextBox 39">
            <a:extLst>
              <a:ext uri="{FF2B5EF4-FFF2-40B4-BE49-F238E27FC236}">
                <a16:creationId xmlns:a16="http://schemas.microsoft.com/office/drawing/2014/main" id="{3A5CBECB-2D7E-6AE4-1E6C-3B8B008BF416}"/>
              </a:ext>
            </a:extLst>
          </p:cNvPr>
          <p:cNvSpPr txBox="1"/>
          <p:nvPr/>
        </p:nvSpPr>
        <p:spPr>
          <a:xfrm>
            <a:off x="1455632" y="4238828"/>
            <a:ext cx="432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6CAA91-6802-9E50-2A7F-8E1EF24EFDC6}"/>
              </a:ext>
            </a:extLst>
          </p:cNvPr>
          <p:cNvSpPr txBox="1"/>
          <p:nvPr/>
        </p:nvSpPr>
        <p:spPr>
          <a:xfrm>
            <a:off x="1815764" y="5516365"/>
            <a:ext cx="63793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1800" b="0" i="0" u="none" strike="noStrike" baseline="0" dirty="0">
                <a:latin typeface="YDVYGO32"/>
              </a:rPr>
              <a:t>나의 꿈나무를 예쁘게 색칠한다</a:t>
            </a:r>
            <a:r>
              <a:rPr lang="en-US" altLang="ko-KR" sz="1800" b="0" i="0" u="none" strike="noStrike" baseline="0" dirty="0">
                <a:latin typeface="YDVYGO32"/>
              </a:rPr>
              <a:t>.</a:t>
            </a: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C0EABFFC-4FC7-6C27-0072-38E38172DCC7}"/>
              </a:ext>
            </a:extLst>
          </p:cNvPr>
          <p:cNvSpPr txBox="1"/>
          <p:nvPr/>
        </p:nvSpPr>
        <p:spPr>
          <a:xfrm>
            <a:off x="1469075" y="5443066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dirty="0"/>
              <a:t>❹</a:t>
            </a:r>
          </a:p>
        </p:txBody>
      </p:sp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3AFA98-C82C-80E1-3C5E-1E3B15A85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62062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B53FB-86E8-AD03-D30C-45E9AF294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8E5E14-60E6-068C-90F2-549179127197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C6228EF-1FD4-C737-13C0-1D9C15EE80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E63C1D-3654-3540-09F1-3AFA40E2A7D2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3FEE4986-ABE5-8C59-73E4-984738C12057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FD0D569-04DC-93E6-FEBD-1225CAC4390D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BF47DE-CC77-28C7-DBA5-21BE5CA93602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꿈나무 그리기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5DC1CB-83A1-912C-8689-354456D89195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30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21BD2C-26C5-1060-BF36-B3CA09A95824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CDE8871-943E-8D3E-DE8F-1EA73467E388}"/>
              </a:ext>
            </a:extLst>
          </p:cNvPr>
          <p:cNvSpPr txBox="1">
            <a:spLocks/>
          </p:cNvSpPr>
          <p:nvPr/>
        </p:nvSpPr>
        <p:spPr bwMode="auto">
          <a:xfrm>
            <a:off x="1045777" y="1523498"/>
            <a:ext cx="601685" cy="36933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0" i="0" u="none" strike="noStrike" baseline="0" dirty="0">
                <a:latin typeface="YDVYGO32"/>
              </a:rPr>
              <a:t>예시  </a:t>
            </a:r>
            <a:endParaRPr lang="en-US" altLang="ko-KR" sz="1800" b="0" i="0" u="none" strike="noStrike" baseline="0" dirty="0">
              <a:latin typeface="YDVYGO32"/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83526DBE-1119-C3E9-8751-01A364A83FF7}"/>
              </a:ext>
            </a:extLst>
          </p:cNvPr>
          <p:cNvSpPr txBox="1">
            <a:spLocks/>
          </p:cNvSpPr>
          <p:nvPr/>
        </p:nvSpPr>
        <p:spPr bwMode="auto">
          <a:xfrm>
            <a:off x="693894" y="105101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예시를 참고하여 꿈나무에 나를 표현해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0C3D1DF-77C9-B46D-80C6-2F66E73D2738}"/>
              </a:ext>
            </a:extLst>
          </p:cNvPr>
          <p:cNvSpPr/>
          <p:nvPr/>
        </p:nvSpPr>
        <p:spPr>
          <a:xfrm>
            <a:off x="678284" y="1103259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76627C0-0043-7249-9CD7-6562F2C53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748" y="1965201"/>
            <a:ext cx="7066503" cy="4544784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7FAA1F-3C84-19AC-DE49-281147AF71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1948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6DCC1-57BD-4D39-14E2-5F6C185B8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11A24A-2E99-4543-F5B5-A9950F204E8B}"/>
              </a:ext>
            </a:extLst>
          </p:cNvPr>
          <p:cNvSpPr txBox="1"/>
          <p:nvPr/>
        </p:nvSpPr>
        <p:spPr>
          <a:xfrm>
            <a:off x="234428" y="-2345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6D0D2ED-80B0-F1A5-57E0-DE37272F1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B62BEB-0941-4F91-8D0E-95B93294427A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89930AB-EE18-0EA8-5BFA-44083EEC9722}"/>
              </a:ext>
            </a:extLst>
          </p:cNvPr>
          <p:cNvSpPr txBox="1">
            <a:spLocks/>
          </p:cNvSpPr>
          <p:nvPr/>
        </p:nvSpPr>
        <p:spPr bwMode="auto">
          <a:xfrm>
            <a:off x="665454" y="1800491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54FF1BE-BF0A-F4AF-98E8-ACD4D90AD1CF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DB7D3E-0562-8B00-82F6-9F348EADC079}"/>
              </a:ext>
            </a:extLst>
          </p:cNvPr>
          <p:cNvSpPr txBox="1"/>
          <p:nvPr/>
        </p:nvSpPr>
        <p:spPr>
          <a:xfrm>
            <a:off x="282143" y="139069"/>
            <a:ext cx="8104668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6_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나의 꿈나무 그리기</a:t>
            </a:r>
            <a:endParaRPr lang="ko-KR" altLang="en-US" sz="2100" b="1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4EB539-32FB-0B3E-6A6A-1CC6D8EC817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30</a:t>
            </a:r>
            <a:r>
              <a:rPr lang="ko-KR" altLang="en-US" sz="1600" b="1" dirty="0"/>
              <a:t>쪽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B9E6B0-D3EF-8CD3-F165-A1DEF75CF0DC}"/>
              </a:ext>
            </a:extLst>
          </p:cNvPr>
          <p:cNvSpPr txBox="1"/>
          <p:nvPr/>
        </p:nvSpPr>
        <p:spPr>
          <a:xfrm>
            <a:off x="1712016" y="3046744"/>
            <a:ext cx="5044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ko-KR" alt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A9034E6C-FA26-D9AD-2B90-70323964B151}"/>
              </a:ext>
            </a:extLst>
          </p:cNvPr>
          <p:cNvSpPr txBox="1">
            <a:spLocks/>
          </p:cNvSpPr>
          <p:nvPr/>
        </p:nvSpPr>
        <p:spPr bwMode="auto">
          <a:xfrm>
            <a:off x="693894" y="1051018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 친구에게 응원과 격려의 메시지를 받아 보자</a:t>
            </a:r>
            <a:r>
              <a:rPr lang="en-US" altLang="ko-KR" sz="2000" b="1" spc="-20" dirty="0">
                <a:latin typeface="+mn-ea"/>
              </a:rPr>
              <a:t>. </a:t>
            </a:r>
            <a:endParaRPr lang="en-US" altLang="ko-KR" sz="2000" b="1" spc="-150" dirty="0">
              <a:latin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BCDD787-BB0B-7F30-58CF-485450E1CB4D}"/>
              </a:ext>
            </a:extLst>
          </p:cNvPr>
          <p:cNvSpPr/>
          <p:nvPr/>
        </p:nvSpPr>
        <p:spPr>
          <a:xfrm>
            <a:off x="678284" y="1103259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4" name="모서리가 둥근 직사각형 28">
            <a:extLst>
              <a:ext uri="{FF2B5EF4-FFF2-40B4-BE49-F238E27FC236}">
                <a16:creationId xmlns:a16="http://schemas.microsoft.com/office/drawing/2014/main" id="{CDB73C12-9856-293A-3644-35FBC0A14C23}"/>
              </a:ext>
            </a:extLst>
          </p:cNvPr>
          <p:cNvSpPr/>
          <p:nvPr/>
        </p:nvSpPr>
        <p:spPr bwMode="auto">
          <a:xfrm>
            <a:off x="7692719" y="1586177"/>
            <a:ext cx="785827" cy="428628"/>
          </a:xfrm>
          <a:prstGeom prst="roundRect">
            <a:avLst/>
          </a:prstGeom>
          <a:solidFill>
            <a:srgbClr val="7030A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b="1" dirty="0"/>
              <a:t>예시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456F6C-82C9-CD46-50BC-CC95BEA2A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EEC5E45A-5990-E8F0-C419-CAE48B239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31207"/>
              </p:ext>
            </p:extLst>
          </p:nvPr>
        </p:nvGraphicFramePr>
        <p:xfrm>
          <a:off x="962842" y="2308916"/>
          <a:ext cx="3350805" cy="2024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805">
                  <a:extLst>
                    <a:ext uri="{9D8B030D-6E8A-4147-A177-3AD203B41FA5}">
                      <a16:colId xmlns:a16="http://schemas.microsoft.com/office/drawing/2014/main" val="3090605195"/>
                    </a:ext>
                  </a:extLst>
                </a:gridCol>
              </a:tblGrid>
              <a:tr h="202414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92333"/>
                  </a:ext>
                </a:extLst>
              </a:tr>
            </a:tbl>
          </a:graphicData>
        </a:graphic>
      </p:graphicFrame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9E74800F-45B0-1D52-A9F7-F4857702C606}"/>
              </a:ext>
            </a:extLst>
          </p:cNvPr>
          <p:cNvSpPr txBox="1">
            <a:spLocks/>
          </p:cNvSpPr>
          <p:nvPr/>
        </p:nvSpPr>
        <p:spPr bwMode="auto">
          <a:xfrm>
            <a:off x="1048564" y="2645281"/>
            <a:ext cx="31633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활발하고 밝은 서연아</a:t>
            </a:r>
            <a:endParaRPr lang="en-US" altLang="ko-KR" dirty="0">
              <a:solidFill>
                <a:srgbClr val="FF0000"/>
              </a:solidFill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꿈이 마케터로 </a:t>
            </a:r>
            <a:r>
              <a:rPr lang="ko-KR" altLang="en-US" dirty="0" err="1">
                <a:solidFill>
                  <a:srgbClr val="FF0000"/>
                </a:solidFill>
              </a:rPr>
              <a:t>바뀌었다니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endParaRPr lang="en-US" altLang="ko-KR" dirty="0">
              <a:solidFill>
                <a:srgbClr val="FF0000"/>
              </a:solidFill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참 잘할 것 같아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너의 꿈을 이루었으면 좋겠어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>
                <a:solidFill>
                  <a:srgbClr val="FF0000"/>
                </a:solidFill>
              </a:rPr>
              <a:t>응원할게</a:t>
            </a:r>
            <a:r>
              <a:rPr lang="en-US" altLang="ko-KR" dirty="0">
                <a:solidFill>
                  <a:srgbClr val="FF0000"/>
                </a:solidFill>
              </a:rPr>
              <a:t>~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FE905682-5F2D-1982-3B23-799F22DB22DD}"/>
              </a:ext>
            </a:extLst>
          </p:cNvPr>
          <p:cNvSpPr txBox="1">
            <a:spLocks/>
          </p:cNvSpPr>
          <p:nvPr/>
        </p:nvSpPr>
        <p:spPr bwMode="auto">
          <a:xfrm>
            <a:off x="4904049" y="3057323"/>
            <a:ext cx="13681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rgbClr val="FF0000"/>
                </a:solidFill>
              </a:rPr>
              <a:t>이윤</a:t>
            </a:r>
            <a:r>
              <a:rPr lang="en-US" altLang="ko-KR" b="1" dirty="0">
                <a:solidFill>
                  <a:srgbClr val="FF0000"/>
                </a:solidFill>
              </a:rPr>
              <a:t>O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FB329DA0-A4A8-C7D3-302A-9C79B39A0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733955"/>
              </p:ext>
            </p:extLst>
          </p:nvPr>
        </p:nvGraphicFramePr>
        <p:xfrm>
          <a:off x="4804919" y="2313076"/>
          <a:ext cx="3350805" cy="2024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805">
                  <a:extLst>
                    <a:ext uri="{9D8B030D-6E8A-4147-A177-3AD203B41FA5}">
                      <a16:colId xmlns:a16="http://schemas.microsoft.com/office/drawing/2014/main" val="3090605195"/>
                    </a:ext>
                  </a:extLst>
                </a:gridCol>
              </a:tblGrid>
              <a:tr h="202414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92333"/>
                  </a:ext>
                </a:extLst>
              </a:tr>
            </a:tbl>
          </a:graphicData>
        </a:graphic>
      </p:graphicFrame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82F4E719-E5BE-2C71-660B-A84D9407ED66}"/>
              </a:ext>
            </a:extLst>
          </p:cNvPr>
          <p:cNvSpPr txBox="1">
            <a:spLocks/>
          </p:cNvSpPr>
          <p:nvPr/>
        </p:nvSpPr>
        <p:spPr bwMode="auto">
          <a:xfrm>
            <a:off x="4918076" y="2470306"/>
            <a:ext cx="30193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행복한 의영아</a:t>
            </a:r>
            <a:r>
              <a:rPr lang="en-US" altLang="ko-KR" dirty="0">
                <a:solidFill>
                  <a:srgbClr val="FF0000"/>
                </a:solidFill>
              </a:rPr>
              <a:t>~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잘하는 것도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좋아하는 것도 많은 </a:t>
            </a:r>
            <a:endParaRPr lang="en-US" altLang="ko-KR" dirty="0">
              <a:solidFill>
                <a:srgbClr val="FF0000"/>
              </a:solidFill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너가 부럽다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너의 꿈과 </a:t>
            </a:r>
            <a:r>
              <a:rPr lang="ko-KR" altLang="en-US" dirty="0" err="1">
                <a:solidFill>
                  <a:srgbClr val="FF0000"/>
                </a:solidFill>
              </a:rPr>
              <a:t>버킷리스트가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endParaRPr lang="en-US" altLang="ko-KR" dirty="0">
              <a:solidFill>
                <a:srgbClr val="FF0000"/>
              </a:solidFill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>
                <a:solidFill>
                  <a:srgbClr val="FF0000"/>
                </a:solidFill>
              </a:rPr>
              <a:t>모두 이루어지길 바란다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229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BAB3-0402-8E4E-5E0A-8875B4DAB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28F95-9AD1-59F8-A575-5DE505CCC74A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E3C4C9-7122-1903-BC7D-A7220649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46A9F5-C648-7174-012E-081861939B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025578E-83BC-312C-778D-F67F1B250CBC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69D0E2-290E-00B7-D70B-2A5EE704F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8DEA62-6476-DFD1-89DA-E7CCA6F29218}"/>
              </a:ext>
            </a:extLst>
          </p:cNvPr>
          <p:cNvSpPr txBox="1"/>
          <p:nvPr/>
        </p:nvSpPr>
        <p:spPr>
          <a:xfrm>
            <a:off x="4434853" y="250897"/>
            <a:ext cx="4841964" cy="474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제목을 클릭하면 영상을 볼 수 있습니다</a:t>
            </a: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FBAAD98-ED70-5097-23C7-7C8F6902E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108020"/>
              </p:ext>
            </p:extLst>
          </p:nvPr>
        </p:nvGraphicFramePr>
        <p:xfrm>
          <a:off x="457200" y="2104318"/>
          <a:ext cx="8229601" cy="4147836"/>
        </p:xfrm>
        <a:graphic>
          <a:graphicData uri="http://schemas.openxmlformats.org/drawingml/2006/table">
            <a:tbl>
              <a:tblPr/>
              <a:tblGrid>
                <a:gridCol w="583645">
                  <a:extLst>
                    <a:ext uri="{9D8B030D-6E8A-4147-A177-3AD203B41FA5}">
                      <a16:colId xmlns:a16="http://schemas.microsoft.com/office/drawing/2014/main" val="772218593"/>
                    </a:ext>
                  </a:extLst>
                </a:gridCol>
                <a:gridCol w="962533">
                  <a:extLst>
                    <a:ext uri="{9D8B030D-6E8A-4147-A177-3AD203B41FA5}">
                      <a16:colId xmlns:a16="http://schemas.microsoft.com/office/drawing/2014/main" val="1039863590"/>
                    </a:ext>
                  </a:extLst>
                </a:gridCol>
                <a:gridCol w="2264960">
                  <a:extLst>
                    <a:ext uri="{9D8B030D-6E8A-4147-A177-3AD203B41FA5}">
                      <a16:colId xmlns:a16="http://schemas.microsoft.com/office/drawing/2014/main" val="3352327510"/>
                    </a:ext>
                  </a:extLst>
                </a:gridCol>
                <a:gridCol w="2264960">
                  <a:extLst>
                    <a:ext uri="{9D8B030D-6E8A-4147-A177-3AD203B41FA5}">
                      <a16:colId xmlns:a16="http://schemas.microsoft.com/office/drawing/2014/main" val="4235062215"/>
                    </a:ext>
                  </a:extLst>
                </a:gridCol>
                <a:gridCol w="1507184">
                  <a:extLst>
                    <a:ext uri="{9D8B030D-6E8A-4147-A177-3AD203B41FA5}">
                      <a16:colId xmlns:a16="http://schemas.microsoft.com/office/drawing/2014/main" val="4102330214"/>
                    </a:ext>
                  </a:extLst>
                </a:gridCol>
                <a:gridCol w="646319">
                  <a:extLst>
                    <a:ext uri="{9D8B030D-6E8A-4147-A177-3AD203B41FA5}">
                      <a16:colId xmlns:a16="http://schemas.microsoft.com/office/drawing/2014/main" val="4256353404"/>
                    </a:ext>
                  </a:extLst>
                </a:gridCol>
              </a:tblGrid>
              <a:tr h="2411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소단원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교과서 쪽수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위치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출처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영상 시간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0247" marR="60247" marT="30124" marB="301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320906"/>
                  </a:ext>
                </a:extLst>
              </a:tr>
              <a:tr h="430600">
                <a:tc row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02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진로 특성과 긍정적 자아 개념을 알아볼까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20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/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생각열기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자존감을 높이는 세가지 방법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자존감을 높이는 방법 세 가지를 자세히 설명해 준다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Helvetica-Light"/>
                          <a:ea typeface="Helvetica-Light"/>
                          <a:hlinkClick r:id="rId6"/>
                        </a:rPr>
                        <a:t>https://youtu.be/V5gSbTq6HaU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11:08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029882"/>
                  </a:ext>
                </a:extLst>
              </a:tr>
              <a:tr h="3595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-8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진로 고민에 대한 가장 실질적인 조언</a:t>
                      </a:r>
                      <a:endParaRPr lang="ko-KR" altLang="en-US" sz="900" kern="0" spc="-8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인지심리학자 김경일 교수가 자신의 전공과 직업을 찾는 방법에 대해 조언한다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https://www.youtube.com/watch?v=VYjw30wTUfE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13:35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98922"/>
                  </a:ext>
                </a:extLst>
              </a:tr>
              <a:tr h="3513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개평범한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 내가 살아가는 법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- 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장도연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개그우먼 장도연이 특별함과 평범함에 관해 이야기한다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https://youtu.be/Udgya8Uc8j8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03:18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1694043"/>
                  </a:ext>
                </a:extLst>
              </a:tr>
              <a:tr h="5176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정신과 의사들이 알려주는 진짜 자존감 올리는 방법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정신과 의사 선생님들이 자기 효능감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자기 절감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자기 안전감에 관해 설명해 준다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https://youtu.be/H_5bchI2v4M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08:07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020181"/>
                  </a:ext>
                </a:extLst>
              </a:tr>
              <a:tr h="3832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MBTI</a:t>
                      </a: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란 무엇일까</a:t>
                      </a:r>
                      <a:r>
                        <a:rPr lang="en-US" altLang="ko-KR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?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자신의 특성을 알아보는 방법 중 하나인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MBTI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의 의미와 만들어 진 계기 등을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https://youtu.be/eKJVmwTETMo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03:49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735975"/>
                  </a:ext>
                </a:extLst>
              </a:tr>
              <a:tr h="430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자존감을 높이려면 어떻게 해야 할까</a:t>
                      </a:r>
                      <a:r>
                        <a:rPr lang="en-US" altLang="ko-KR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?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자존감에 대한 진단을 해보고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자존감을 높일 수 있는 방법을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https://youtu.be/iyKSe5HSA8M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04:21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516482"/>
                  </a:ext>
                </a:extLst>
              </a:tr>
              <a:tr h="3539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나의 자존감을 높이는 방법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중학교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학년 학생이 자신이 자존감을 높이는 방법을 유쾌하게 발표한다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https://youtu.be/ufj_QlBjKMY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03:18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830554"/>
                  </a:ext>
                </a:extLst>
              </a:tr>
              <a:tr h="3539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21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오히려 좋아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노래 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: 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정튠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- 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오히려 좋아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Helvetica-Light"/>
                          <a:ea typeface="Helvetica-Light"/>
                          <a:hlinkClick r:id="rId13"/>
                        </a:rPr>
                        <a:t>https://youtu.be/Cf_E5zaTIYI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02:07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2675" marR="42675" marT="11798" marB="1179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33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95339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089680C-2896-8476-CC8F-FCD3B59C70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BCBF0D-BDA6-B440-3503-B96A77BD7CA2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 목표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8F1C50F-7068-09CA-AF32-D133CA66E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06" y="1452140"/>
            <a:ext cx="7446788" cy="422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E7B259-DABE-180D-742D-A59309301E59}"/>
              </a:ext>
            </a:extLst>
          </p:cNvPr>
          <p:cNvSpPr txBox="1"/>
          <p:nvPr/>
        </p:nvSpPr>
        <p:spPr>
          <a:xfrm>
            <a:off x="1520862" y="1905506"/>
            <a:ext cx="63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다양한 방법으로 자신의 진로 특성을 탐색할 수 있다</a:t>
            </a:r>
            <a:r>
              <a:rPr lang="en-US" altLang="ko-KR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</a:p>
          <a:p>
            <a:pPr algn="l"/>
            <a:endParaRPr lang="en-US" altLang="ko-KR" sz="3200" b="0" i="0" u="none" strike="noStrike" baseline="0" dirty="0">
              <a:solidFill>
                <a:schemeClr val="bg1"/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자신이 가치 있는  존재임을 알고</a:t>
            </a:r>
            <a:r>
              <a:rPr lang="en-US" altLang="ko-KR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긍정적인 자아 개념을 형성할 수 있다</a:t>
            </a:r>
            <a:r>
              <a:rPr lang="en-US" altLang="ko-KR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  <a:endParaRPr lang="ko-KR" altLang="en-US" sz="3200" dirty="0">
              <a:solidFill>
                <a:schemeClr val="bg1"/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D180-3F7F-FBC5-8650-F6D0576067C5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20</a:t>
            </a:r>
            <a:r>
              <a:rPr lang="ko-KR" altLang="en-US" sz="160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883846031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F73058D-AA64-AF25-CA6F-42376132B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8939" y="4365104"/>
            <a:ext cx="933580" cy="1571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D983A8-FC9B-EEDF-FFF7-866DDB132324}"/>
              </a:ext>
            </a:extLst>
          </p:cNvPr>
          <p:cNvSpPr txBox="1"/>
          <p:nvPr/>
        </p:nvSpPr>
        <p:spPr>
          <a:xfrm>
            <a:off x="2555776" y="2780928"/>
            <a:ext cx="49685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A6308B-F6CB-AEF0-FBAB-74BA9BADC3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4939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C2E5B41-3D82-C76B-E676-DDCDAFD803B4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94866B-0A1B-1609-4F83-EF56F212701A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열기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A74E3-DC83-BD8F-C84A-FDDCDE2A8C8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20</a:t>
            </a:r>
            <a:r>
              <a:rPr lang="ko-KR" altLang="en-US" sz="1600" b="1" dirty="0"/>
              <a:t>쪽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7495448-A975-8D4E-AEB6-B8745A73950E}"/>
              </a:ext>
            </a:extLst>
          </p:cNvPr>
          <p:cNvSpPr txBox="1">
            <a:spLocks/>
          </p:cNvSpPr>
          <p:nvPr/>
        </p:nvSpPr>
        <p:spPr bwMode="auto">
          <a:xfrm>
            <a:off x="827584" y="908720"/>
            <a:ext cx="7427209" cy="49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ko-KR" altLang="en-US" sz="2000" b="1" spc="-20" dirty="0">
                <a:latin typeface="+mn-ea"/>
              </a:rPr>
              <a:t>       영상을 보고 질문에 답해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pic>
        <p:nvPicPr>
          <p:cNvPr id="22" name="그림 21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8B42EF20-8302-E7CE-0B68-755CDF634C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51" y="4143828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35841BF2-CD93-AEF7-1849-9CBAAB291819}"/>
              </a:ext>
            </a:extLst>
          </p:cNvPr>
          <p:cNvSpPr txBox="1">
            <a:spLocks/>
          </p:cNvSpPr>
          <p:nvPr/>
        </p:nvSpPr>
        <p:spPr bwMode="auto">
          <a:xfrm>
            <a:off x="810671" y="1710959"/>
            <a:ext cx="727280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내가 잘할 수 있는 게 무엇인지 찾아본다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</a:p>
          <a:p>
            <a:pPr marL="0" indent="0" algn="ctr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나의 장점을 보아주고 나를 인정해 주는 사람을 만난다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”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lang="en-US" altLang="ko-KR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 algn="ctr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“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어떤 상황이든 내가 나의 삶을 스스로 선택한다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.”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944D88B-66B4-B5C2-BB6A-3999D67F723B}"/>
              </a:ext>
            </a:extLst>
          </p:cNvPr>
          <p:cNvSpPr txBox="1">
            <a:spLocks/>
          </p:cNvSpPr>
          <p:nvPr/>
        </p:nvSpPr>
        <p:spPr bwMode="auto">
          <a:xfrm>
            <a:off x="395536" y="5634776"/>
            <a:ext cx="6878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내가 가장 잘할 수 있는 일은 무엇인가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30CF350-394F-1B34-A0A7-D58C09E0FD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55" y="5550663"/>
            <a:ext cx="553970" cy="56935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C5F39EC-AD4C-E2C0-38F9-25A88AA00D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2514" y="3058622"/>
            <a:ext cx="3544001" cy="1973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84B94CD-A5CD-628F-6F8E-7D04F2A0A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3" y="6165304"/>
            <a:ext cx="432048" cy="430318"/>
          </a:xfrm>
          <a:prstGeom prst="rect">
            <a:avLst/>
          </a:prstGeom>
        </p:spPr>
      </p:pic>
      <p:sp>
        <p:nvSpPr>
          <p:cNvPr id="3" name="모서리가 둥근 직사각형 37">
            <a:extLst>
              <a:ext uri="{FF2B5EF4-FFF2-40B4-BE49-F238E27FC236}">
                <a16:creationId xmlns:a16="http://schemas.microsoft.com/office/drawing/2014/main" id="{D3577AAE-D572-5343-3ACA-B5F8E3C88AFB}"/>
              </a:ext>
            </a:extLst>
          </p:cNvPr>
          <p:cNvSpPr/>
          <p:nvPr/>
        </p:nvSpPr>
        <p:spPr bwMode="auto">
          <a:xfrm>
            <a:off x="6965473" y="5668627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CDD2F1-6F98-44A0-53BE-69C7832DB67A}"/>
              </a:ext>
            </a:extLst>
          </p:cNvPr>
          <p:cNvSpPr txBox="1"/>
          <p:nvPr/>
        </p:nvSpPr>
        <p:spPr>
          <a:xfrm>
            <a:off x="1790835" y="5968142"/>
            <a:ext cx="443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탁구를 잘 친다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r>
              <a:rPr lang="ko-KR" altLang="en-US" dirty="0">
                <a:solidFill>
                  <a:srgbClr val="FF0000"/>
                </a:solidFill>
              </a:rPr>
              <a:t>그림을 잘 그린다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</a:p>
          <a:p>
            <a:r>
              <a:rPr lang="ko-KR" altLang="en-US" dirty="0">
                <a:solidFill>
                  <a:srgbClr val="FF0000"/>
                </a:solidFill>
              </a:rPr>
              <a:t>사람을 잘 웃긴다 등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21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긍정적 자아 개념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755576" y="1293159"/>
            <a:ext cx="8060139" cy="427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진로 특성 </a:t>
            </a:r>
            <a:r>
              <a:rPr lang="en-US" altLang="ko-KR" sz="2500" b="1" spc="-20" dirty="0">
                <a:latin typeface="+mn-ea"/>
                <a:ea typeface="문체부 제목 돋음체" panose="020B0609000101010101" pitchFamily="49" charset="-127"/>
              </a:rPr>
              <a:t>: 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흥미</a:t>
            </a:r>
            <a:r>
              <a:rPr lang="en-US" altLang="ko-KR" sz="2500" spc="-15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적성</a:t>
            </a:r>
            <a:r>
              <a:rPr lang="en-US" altLang="ko-KR" sz="2500" spc="-15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가치관</a:t>
            </a:r>
            <a:r>
              <a:rPr lang="en-US" altLang="ko-KR" sz="2500" spc="-15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성격</a:t>
            </a:r>
            <a:r>
              <a:rPr lang="en-US" altLang="ko-KR" sz="2500" spc="-15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신체적 조건</a:t>
            </a:r>
            <a:r>
              <a:rPr lang="en-US" altLang="ko-KR" sz="2500" spc="-15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150" dirty="0">
                <a:latin typeface="+mn-ea"/>
                <a:ea typeface="문체부 제목 돋음체" panose="020B0609000101010101" pitchFamily="49" charset="-127"/>
              </a:rPr>
              <a:t>학습 능력 등 다른 사람과 구별되는 자신만의 독특한 특성 </a:t>
            </a:r>
            <a:endParaRPr lang="en-US" altLang="ko-KR" sz="2500" spc="-150" dirty="0">
              <a:latin typeface="+mn-ea"/>
              <a:ea typeface="문체부 제목 돋음체" panose="020B0609000101010101" pitchFamily="49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개인의 진로 특성 </a:t>
            </a:r>
            <a:r>
              <a:rPr lang="en-US" altLang="ko-KR" sz="25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경험과 학습을 통해 계발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,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 변화 가능함</a:t>
            </a:r>
            <a:endParaRPr lang="en-US" altLang="ko-KR" sz="2500" spc="-20" dirty="0">
              <a:latin typeface="+mn-ea"/>
              <a:ea typeface="문체부 제목 돋음체" panose="020B0609000101010101" pitchFamily="49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자아 </a:t>
            </a:r>
            <a:r>
              <a:rPr lang="en-US" altLang="ko-KR" sz="25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자기 자신에 대한 인식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자신의 신체 특징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성격과 능력 등 스스로 이해하는 것</a:t>
            </a:r>
            <a:endParaRPr lang="en-US" altLang="ko-KR" sz="2500" spc="-20" dirty="0">
              <a:latin typeface="+mn-ea"/>
              <a:ea typeface="문체부 제목 돋음체" panose="020B0609000101010101" pitchFamily="49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긍정적 자아 개념을 가진 사람은 자신을 유능하고 </a:t>
            </a:r>
            <a:r>
              <a:rPr lang="ko-KR" altLang="en-US" sz="2500" spc="-20" dirty="0" err="1">
                <a:latin typeface="+mn-ea"/>
                <a:ea typeface="문체부 제목 돋음체" panose="020B0609000101010101" pitchFamily="49" charset="-127"/>
              </a:rPr>
              <a:t>가치있다고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 느끼며</a:t>
            </a:r>
            <a:r>
              <a:rPr lang="en-US" altLang="ko-KR" sz="25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500" spc="-20" dirty="0">
                <a:latin typeface="+mn-ea"/>
                <a:ea typeface="문체부 제목 돋음체" panose="020B0609000101010101" pitchFamily="49" charset="-127"/>
              </a:rPr>
              <a:t>자신을 신뢰함</a:t>
            </a: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2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FAF7EB-3EEA-4161-1115-FA12881DE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21</a:t>
            </a:r>
            <a:r>
              <a:rPr lang="ko-KR" altLang="en-US" sz="1600" b="1" dirty="0"/>
              <a:t>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2DAF42-DCE1-EBED-AF51-004256A68DD0}"/>
              </a:ext>
            </a:extLst>
          </p:cNvPr>
          <p:cNvSpPr txBox="1"/>
          <p:nvPr/>
        </p:nvSpPr>
        <p:spPr>
          <a:xfrm>
            <a:off x="424137" y="151941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긍정적 자아 개념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2A84403-5400-756C-3BBC-AD244027F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180" y="1828576"/>
            <a:ext cx="5839640" cy="3200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그림 9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3B71ABC1-20E5-45FF-AA5D-ACC033715B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567" y="4725144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727890-3B47-D2D3-657B-6CB442F757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43" y="6165304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728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21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깨우기 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7AF443A-EC65-EF35-8B8C-E96F0EA0FFB4}"/>
              </a:ext>
            </a:extLst>
          </p:cNvPr>
          <p:cNvSpPr txBox="1">
            <a:spLocks/>
          </p:cNvSpPr>
          <p:nvPr/>
        </p:nvSpPr>
        <p:spPr bwMode="auto">
          <a:xfrm>
            <a:off x="712807" y="1364525"/>
            <a:ext cx="63794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오히려 좋아 가사 중 한 소절을 개사해서 써 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BFF9382-72F7-4DB1-6B99-EF865A820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38520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C1C8823-1360-7349-E047-A43780B961D6}"/>
              </a:ext>
            </a:extLst>
          </p:cNvPr>
          <p:cNvSpPr/>
          <p:nvPr/>
        </p:nvSpPr>
        <p:spPr bwMode="auto">
          <a:xfrm>
            <a:off x="7674605" y="1340768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71E01-087A-0DAE-F47A-C71541A27ECC}"/>
              </a:ext>
            </a:extLst>
          </p:cNvPr>
          <p:cNvSpPr txBox="1"/>
          <p:nvPr/>
        </p:nvSpPr>
        <p:spPr>
          <a:xfrm>
            <a:off x="3851920" y="2204864"/>
            <a:ext cx="4320480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11760" marR="63500" indent="-24130" algn="just" fontAlgn="base" latinLnBrk="1">
              <a:spcBef>
                <a:spcPts val="0"/>
              </a:spcBef>
              <a:spcAft>
                <a:spcPts val="0"/>
              </a:spcAft>
            </a:pPr>
            <a:endParaRPr lang="en-US" altLang="ko-KR" sz="2000" kern="0" spc="0" dirty="0">
              <a:solidFill>
                <a:srgbClr val="FF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11760" marR="63500" indent="-2413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맑은 날이 아니어서 오히려 좋아</a:t>
            </a:r>
            <a:r>
              <a:rPr lang="en-US" altLang="ko-KR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집에서 푹</a:t>
            </a:r>
            <a:r>
              <a:rPr lang="en-US" altLang="ko-KR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~~</a:t>
            </a:r>
            <a:r>
              <a:rPr lang="ko-KR" altLang="en-US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욱 쉴 수 있으니까</a:t>
            </a:r>
            <a:endParaRPr lang="en-US" altLang="ko-KR" sz="2000" kern="0" spc="0" dirty="0">
              <a:solidFill>
                <a:srgbClr val="FF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11760" marR="63500" indent="-2413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나에겐 사실 쉼이 필요해</a:t>
            </a:r>
            <a:r>
              <a:rPr lang="en-US" altLang="ko-KR" sz="20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~)</a:t>
            </a:r>
          </a:p>
          <a:p>
            <a:pPr marL="111760" marR="63500" indent="-24130" algn="just" fontAlgn="base" latinLnBrk="1">
              <a:spcBef>
                <a:spcPts val="0"/>
              </a:spcBef>
              <a:spcAft>
                <a:spcPts val="0"/>
              </a:spcAft>
            </a:pPr>
            <a:endParaRPr lang="ko-KR" altLang="en-US" sz="20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857E6F00-8531-A538-98E8-3474D80109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2352581"/>
            <a:ext cx="2238375" cy="295275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EE10F7-1EAF-A906-276E-6E31C67968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22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홀랜드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흥미 유형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F278475-9A55-E65D-EEEE-E8D486918872}"/>
              </a:ext>
            </a:extLst>
          </p:cNvPr>
          <p:cNvSpPr txBox="1">
            <a:spLocks/>
          </p:cNvSpPr>
          <p:nvPr/>
        </p:nvSpPr>
        <p:spPr bwMode="auto">
          <a:xfrm>
            <a:off x="755576" y="1151682"/>
            <a:ext cx="8064896" cy="373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  </a:t>
            </a:r>
            <a:r>
              <a:rPr lang="ko-KR" altLang="en-US" sz="2800" b="1" spc="-20" dirty="0" err="1">
                <a:latin typeface="+mn-ea"/>
                <a:ea typeface="문체부 제목 돋음체" panose="020B0609000101010101" pitchFamily="49" charset="-127"/>
              </a:rPr>
              <a:t>홀랜드</a:t>
            </a: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 흥미 유형 </a:t>
            </a:r>
            <a:endParaRPr lang="en-US" altLang="ko-KR" sz="2800" b="1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미국의 심리학자 존 </a:t>
            </a:r>
            <a:r>
              <a:rPr lang="ko-KR" altLang="en-US" sz="2800" spc="-20" dirty="0" err="1">
                <a:latin typeface="+mn-ea"/>
                <a:ea typeface="문체부 제목 돋음체" panose="020B0609000101010101" pitchFamily="49" charset="-127"/>
              </a:rPr>
              <a:t>홀랜드가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 개발한 것</a:t>
            </a:r>
            <a:endParaRPr lang="en-US" altLang="ko-KR" sz="2800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dirty="0">
                <a:solidFill>
                  <a:srgbClr val="000000"/>
                </a:solidFill>
                <a:latin typeface="YDVYGO32"/>
              </a:rPr>
              <a:t>세상의 모든 직업을 특성</a:t>
            </a:r>
            <a:r>
              <a:rPr lang="en-US" altLang="ko-KR" sz="2800" dirty="0">
                <a:solidFill>
                  <a:srgbClr val="000000"/>
                </a:solidFill>
                <a:latin typeface="YDVYGO32"/>
              </a:rPr>
              <a:t>, </a:t>
            </a:r>
            <a:r>
              <a:rPr lang="ko-KR" altLang="en-US" sz="2800" dirty="0">
                <a:solidFill>
                  <a:srgbClr val="000000"/>
                </a:solidFill>
                <a:latin typeface="YDVYGO32"/>
              </a:rPr>
              <a:t>종사자의 성격에 따라 </a:t>
            </a:r>
            <a:endParaRPr lang="en-US" altLang="ko-KR" sz="2800" dirty="0">
              <a:solidFill>
                <a:srgbClr val="000000"/>
              </a:solidFill>
              <a:latin typeface="YDVYGO32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lang="en-US" altLang="ko-KR" sz="2800" dirty="0">
                <a:solidFill>
                  <a:srgbClr val="000000"/>
                </a:solidFill>
                <a:latin typeface="YDVYGO32"/>
              </a:rPr>
              <a:t>    6</a:t>
            </a:r>
            <a:r>
              <a:rPr lang="ko-KR" altLang="en-US" sz="2800" dirty="0">
                <a:solidFill>
                  <a:srgbClr val="000000"/>
                </a:solidFill>
                <a:latin typeface="YDVYGO32"/>
              </a:rPr>
              <a:t>가지 유형으로 구분한 것</a:t>
            </a:r>
            <a:endParaRPr lang="en-US" altLang="ko-KR" sz="2800" b="1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en-US" altLang="ko-KR" sz="2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6</a:t>
            </a:r>
            <a:r>
              <a:rPr lang="ko-KR" altLang="en-US" sz="2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가지 유형의 앞 글자를 따서 </a:t>
            </a:r>
            <a:r>
              <a:rPr lang="en-US" altLang="ko-KR" sz="2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‘</a:t>
            </a:r>
            <a:r>
              <a:rPr lang="ko-KR" altLang="en-US" sz="2800" spc="-2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리아섹</a:t>
            </a:r>
            <a:r>
              <a:rPr lang="en-US" altLang="ko-KR" sz="2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(RIASEC)</a:t>
            </a:r>
            <a:r>
              <a:rPr lang="ko-KR" altLang="en-US" sz="2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이라고 함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7BB8826-5FAA-6599-6A21-D941D9A2D0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1029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3703</TotalTime>
  <Words>2308</Words>
  <Application>Microsoft Office PowerPoint</Application>
  <PresentationFormat>화면 슬라이드 쇼(4:3)</PresentationFormat>
  <Paragraphs>523</Paragraphs>
  <Slides>40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59" baseType="lpstr">
      <vt:lpstr>Adobe 고딕 Std B</vt:lpstr>
      <vt:lpstr>Helvetica-Light</vt:lpstr>
      <vt:lpstr>HUWindgoth150</vt:lpstr>
      <vt:lpstr>HY견고딕</vt:lpstr>
      <vt:lpstr>HY그래픽M</vt:lpstr>
      <vt:lpstr>HY목각파임B</vt:lpstr>
      <vt:lpstr>HY엽서M</vt:lpstr>
      <vt:lpstr>HY헤드라인M</vt:lpstr>
      <vt:lpstr>OTGureumGothicB</vt:lpstr>
      <vt:lpstr>YDVYGO32</vt:lpstr>
      <vt:lpstr>YDVYGO33</vt:lpstr>
      <vt:lpstr>굴림</vt:lpstr>
      <vt:lpstr>맑은 고딕</vt:lpstr>
      <vt:lpstr>함초롬바탕</vt:lpstr>
      <vt:lpstr>Arial</vt:lpstr>
      <vt:lpstr>Barlow Semi Condensed Medium</vt:lpstr>
      <vt:lpstr>Times New Roman</vt:lpstr>
      <vt:lpstr>Wingdings</vt:lpstr>
      <vt:lpstr>Level</vt:lpstr>
      <vt:lpstr>진로와 직업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62</cp:revision>
  <dcterms:created xsi:type="dcterms:W3CDTF">2024-05-29T05:55:53Z</dcterms:created>
  <dcterms:modified xsi:type="dcterms:W3CDTF">2026-03-16T05:47:18Z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